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27"/>
  </p:notesMasterIdLst>
  <p:handoutMasterIdLst>
    <p:handoutMasterId r:id="rId28"/>
  </p:handoutMasterIdLst>
  <p:sldIdLst>
    <p:sldId id="3149" r:id="rId2"/>
    <p:sldId id="3150" r:id="rId3"/>
    <p:sldId id="3130" r:id="rId4"/>
    <p:sldId id="3161" r:id="rId5"/>
    <p:sldId id="3125" r:id="rId6"/>
    <p:sldId id="3156" r:id="rId7"/>
    <p:sldId id="3162" r:id="rId8"/>
    <p:sldId id="3157" r:id="rId9"/>
    <p:sldId id="3126" r:id="rId10"/>
    <p:sldId id="3163" r:id="rId11"/>
    <p:sldId id="3158" r:id="rId12"/>
    <p:sldId id="3118" r:id="rId13"/>
    <p:sldId id="3164" r:id="rId14"/>
    <p:sldId id="3128" r:id="rId15"/>
    <p:sldId id="3167" r:id="rId16"/>
    <p:sldId id="3165" r:id="rId17"/>
    <p:sldId id="3122" r:id="rId18"/>
    <p:sldId id="3166" r:id="rId19"/>
    <p:sldId id="3169" r:id="rId20"/>
    <p:sldId id="3172" r:id="rId21"/>
    <p:sldId id="3170" r:id="rId22"/>
    <p:sldId id="3176" r:id="rId23"/>
    <p:sldId id="3174" r:id="rId24"/>
    <p:sldId id="3173" r:id="rId25"/>
    <p:sldId id="3159" r:id="rId26"/>
  </p:sldIdLst>
  <p:sldSz cx="12858750" cy="7232650"/>
  <p:notesSz cx="6858000" cy="9144000"/>
  <p:custDataLst>
    <p:tags r:id="rId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5" orient="horz" pos="4183" userDrawn="1">
          <p15:clr>
            <a:srgbClr val="A4A3A4"/>
          </p15:clr>
        </p15:guide>
        <p15:guide id="6" pos="7588" userDrawn="1">
          <p15:clr>
            <a:srgbClr val="A4A3A4"/>
          </p15:clr>
        </p15:guide>
        <p15:guide id="7" pos="376" userDrawn="1">
          <p15:clr>
            <a:srgbClr val="A4A3A4"/>
          </p15:clr>
        </p15:guide>
        <p15:guide id="8" pos="13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5085A"/>
    <a:srgbClr val="EC206C"/>
    <a:srgbClr val="BC148E"/>
    <a:srgbClr val="0A1A3B"/>
    <a:srgbClr val="CE000D"/>
    <a:srgbClr val="FE67BE"/>
    <a:srgbClr val="84004C"/>
    <a:srgbClr val="8B2FC3"/>
    <a:srgbClr val="C9247B"/>
    <a:srgbClr val="F3C5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1" autoAdjust="0"/>
    <p:restoredTop sz="92986" autoAdjust="0"/>
  </p:normalViewPr>
  <p:slideViewPr>
    <p:cSldViewPr>
      <p:cViewPr varScale="1">
        <p:scale>
          <a:sx n="106" d="100"/>
          <a:sy n="106" d="100"/>
        </p:scale>
        <p:origin x="904" y="184"/>
      </p:cViewPr>
      <p:guideLst>
        <p:guide orient="horz" pos="328"/>
        <p:guide pos="4050"/>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132" d="100"/>
        <a:sy n="132"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049376-3C07-7B4E-9B49-04A71561574A}" type="doc">
      <dgm:prSet loTypeId="urn:microsoft.com/office/officeart/2005/8/layout/matrix1" loCatId="" qsTypeId="urn:microsoft.com/office/officeart/2005/8/quickstyle/simple5" qsCatId="simple" csTypeId="urn:microsoft.com/office/officeart/2005/8/colors/colorful5" csCatId="colorful" phldr="1"/>
      <dgm:spPr/>
      <dgm:t>
        <a:bodyPr/>
        <a:lstStyle/>
        <a:p>
          <a:endParaRPr lang="en-US"/>
        </a:p>
      </dgm:t>
    </dgm:pt>
    <dgm:pt modelId="{F0B70E44-6E31-584E-BEA3-DDB6E7F62CC1}">
      <dgm:prSet phldrT="[Text]"/>
      <dgm:spPr/>
      <dgm:t>
        <a:bodyPr/>
        <a:lstStyle/>
        <a:p>
          <a:r>
            <a:rPr lang="en-US" altLang="zh-CN"/>
            <a:t>Business</a:t>
          </a:r>
          <a:r>
            <a:rPr lang="zh-CN" altLang="en-US"/>
            <a:t> </a:t>
          </a:r>
          <a:r>
            <a:rPr lang="en-US" altLang="zh-CN"/>
            <a:t>analyst</a:t>
          </a:r>
          <a:endParaRPr lang="en-US"/>
        </a:p>
      </dgm:t>
    </dgm:pt>
    <dgm:pt modelId="{A8430A62-CD7B-AA43-B01F-8C8B150FDE38}" type="parTrans" cxnId="{6BF494C2-B522-7D4F-846C-55C9A30F75E1}">
      <dgm:prSet/>
      <dgm:spPr/>
      <dgm:t>
        <a:bodyPr/>
        <a:lstStyle/>
        <a:p>
          <a:endParaRPr lang="en-US"/>
        </a:p>
      </dgm:t>
    </dgm:pt>
    <dgm:pt modelId="{5DDCF77E-848C-634C-9FC0-AA84F54264EF}" type="sibTrans" cxnId="{6BF494C2-B522-7D4F-846C-55C9A30F75E1}">
      <dgm:prSet/>
      <dgm:spPr/>
      <dgm:t>
        <a:bodyPr/>
        <a:lstStyle/>
        <a:p>
          <a:endParaRPr lang="en-US"/>
        </a:p>
      </dgm:t>
    </dgm:pt>
    <dgm:pt modelId="{8DC2D1D3-FA46-BA49-A415-C6E7C2348D36}">
      <dgm:prSet phldrT="[Text]"/>
      <dgm:spPr/>
      <dgm:t>
        <a:bodyPr/>
        <a:lstStyle/>
        <a:p>
          <a:r>
            <a:rPr lang="en-US" altLang="zh-CN" dirty="0"/>
            <a:t>Analysis</a:t>
          </a:r>
          <a:r>
            <a:rPr lang="zh-CN" altLang="en-US" dirty="0"/>
            <a:t> </a:t>
          </a:r>
          <a:r>
            <a:rPr lang="en-US" altLang="zh-CN" dirty="0"/>
            <a:t>skills</a:t>
          </a:r>
          <a:r>
            <a:rPr lang="zh-CN" altLang="en-US" dirty="0"/>
            <a:t> </a:t>
          </a:r>
          <a:r>
            <a:rPr lang="en-US" altLang="zh-CN" dirty="0"/>
            <a:t>and</a:t>
          </a:r>
          <a:r>
            <a:rPr lang="zh-CN" altLang="en-US" dirty="0"/>
            <a:t> </a:t>
          </a:r>
          <a:r>
            <a:rPr lang="en-US" altLang="zh-CN" dirty="0"/>
            <a:t>techniques</a:t>
          </a:r>
          <a:endParaRPr lang="en-US" dirty="0"/>
        </a:p>
      </dgm:t>
    </dgm:pt>
    <dgm:pt modelId="{CBD415E9-045B-8045-8815-D171B8FB47D2}" type="parTrans" cxnId="{F83F0544-26B9-DE4B-84A6-D9FE4054F8A3}">
      <dgm:prSet/>
      <dgm:spPr/>
      <dgm:t>
        <a:bodyPr/>
        <a:lstStyle/>
        <a:p>
          <a:endParaRPr lang="en-US"/>
        </a:p>
      </dgm:t>
    </dgm:pt>
    <dgm:pt modelId="{78A50400-1803-B843-915C-611045FB3A61}" type="sibTrans" cxnId="{F83F0544-26B9-DE4B-84A6-D9FE4054F8A3}">
      <dgm:prSet/>
      <dgm:spPr/>
      <dgm:t>
        <a:bodyPr/>
        <a:lstStyle/>
        <a:p>
          <a:endParaRPr lang="en-US"/>
        </a:p>
      </dgm:t>
    </dgm:pt>
    <dgm:pt modelId="{444BFBC0-D234-1E43-A3C3-B4158E525203}">
      <dgm:prSet phldrT="[Text]"/>
      <dgm:spPr/>
      <dgm:t>
        <a:bodyPr/>
        <a:lstStyle/>
        <a:p>
          <a:r>
            <a:rPr lang="en-US" altLang="zh-CN" dirty="0"/>
            <a:t>Business</a:t>
          </a:r>
          <a:r>
            <a:rPr lang="zh-CN" altLang="en-US" dirty="0"/>
            <a:t> </a:t>
          </a:r>
          <a:r>
            <a:rPr lang="en-US" altLang="zh-CN" dirty="0"/>
            <a:t>domain</a:t>
          </a:r>
          <a:r>
            <a:rPr lang="zh-CN" altLang="en-US" dirty="0"/>
            <a:t> </a:t>
          </a:r>
          <a:r>
            <a:rPr lang="en-US" altLang="zh-CN" dirty="0"/>
            <a:t>knowledge</a:t>
          </a:r>
          <a:endParaRPr lang="en-US" dirty="0"/>
        </a:p>
      </dgm:t>
    </dgm:pt>
    <dgm:pt modelId="{B36969E1-4A0D-FF4E-844E-A8659BAEDF80}" type="parTrans" cxnId="{661C5499-5A32-4D4A-896A-8A3400CEC282}">
      <dgm:prSet/>
      <dgm:spPr/>
      <dgm:t>
        <a:bodyPr/>
        <a:lstStyle/>
        <a:p>
          <a:endParaRPr lang="en-US"/>
        </a:p>
      </dgm:t>
    </dgm:pt>
    <dgm:pt modelId="{B84D813F-CD6C-EE4E-AC5B-D3891B670150}" type="sibTrans" cxnId="{661C5499-5A32-4D4A-896A-8A3400CEC282}">
      <dgm:prSet/>
      <dgm:spPr/>
      <dgm:t>
        <a:bodyPr/>
        <a:lstStyle/>
        <a:p>
          <a:endParaRPr lang="en-US"/>
        </a:p>
      </dgm:t>
    </dgm:pt>
    <dgm:pt modelId="{CEF308F9-006A-6F48-8BF3-AC18B2EF23F9}">
      <dgm:prSet phldrT="[Text]"/>
      <dgm:spPr/>
      <dgm:t>
        <a:bodyPr/>
        <a:lstStyle/>
        <a:p>
          <a:r>
            <a:rPr lang="en-US" altLang="zh-CN"/>
            <a:t>Technical</a:t>
          </a:r>
          <a:r>
            <a:rPr lang="zh-CN" altLang="en-US"/>
            <a:t> </a:t>
          </a:r>
          <a:r>
            <a:rPr lang="en-US" altLang="zh-CN"/>
            <a:t>domain</a:t>
          </a:r>
          <a:r>
            <a:rPr lang="zh-CN" altLang="en-US"/>
            <a:t> </a:t>
          </a:r>
          <a:r>
            <a:rPr lang="en-US" altLang="zh-CN"/>
            <a:t>knowledge</a:t>
          </a:r>
          <a:endParaRPr lang="en-US"/>
        </a:p>
      </dgm:t>
    </dgm:pt>
    <dgm:pt modelId="{82569116-6AEE-0249-BCC9-1A403847C337}" type="parTrans" cxnId="{F42CC734-A486-2240-A781-07650002B2DC}">
      <dgm:prSet/>
      <dgm:spPr/>
      <dgm:t>
        <a:bodyPr/>
        <a:lstStyle/>
        <a:p>
          <a:endParaRPr lang="en-US"/>
        </a:p>
      </dgm:t>
    </dgm:pt>
    <dgm:pt modelId="{0D54014C-4A90-6C48-8AA6-ED46EA479A1F}" type="sibTrans" cxnId="{F42CC734-A486-2240-A781-07650002B2DC}">
      <dgm:prSet/>
      <dgm:spPr/>
      <dgm:t>
        <a:bodyPr/>
        <a:lstStyle/>
        <a:p>
          <a:endParaRPr lang="en-US"/>
        </a:p>
      </dgm:t>
    </dgm:pt>
    <dgm:pt modelId="{5F6BF3C4-2AA0-F949-8140-720730CCB8DB}">
      <dgm:prSet phldrT="[Text]"/>
      <dgm:spPr/>
      <dgm:t>
        <a:bodyPr/>
        <a:lstStyle/>
        <a:p>
          <a:r>
            <a:rPr lang="en-US" altLang="zh-CN" dirty="0"/>
            <a:t>Interpersonal/soft</a:t>
          </a:r>
          <a:r>
            <a:rPr lang="zh-CN" altLang="en-US" dirty="0"/>
            <a:t> </a:t>
          </a:r>
          <a:r>
            <a:rPr lang="en-US" altLang="zh-CN" dirty="0"/>
            <a:t>skills/professionalism</a:t>
          </a:r>
          <a:endParaRPr lang="en-US" dirty="0"/>
        </a:p>
      </dgm:t>
    </dgm:pt>
    <dgm:pt modelId="{98283EDE-93A8-3D47-BA0D-A400F11EC3E1}" type="parTrans" cxnId="{55D03C4A-84E1-344C-862E-93BD4F44851E}">
      <dgm:prSet/>
      <dgm:spPr/>
      <dgm:t>
        <a:bodyPr/>
        <a:lstStyle/>
        <a:p>
          <a:endParaRPr lang="en-US"/>
        </a:p>
      </dgm:t>
    </dgm:pt>
    <dgm:pt modelId="{BD27A517-2B97-9243-AB3F-D01B8277466F}" type="sibTrans" cxnId="{55D03C4A-84E1-344C-862E-93BD4F44851E}">
      <dgm:prSet/>
      <dgm:spPr/>
      <dgm:t>
        <a:bodyPr/>
        <a:lstStyle/>
        <a:p>
          <a:endParaRPr lang="en-US"/>
        </a:p>
      </dgm:t>
    </dgm:pt>
    <dgm:pt modelId="{125EC55B-28E4-764C-8771-35858CA1F8A8}" type="pres">
      <dgm:prSet presAssocID="{19049376-3C07-7B4E-9B49-04A71561574A}" presName="diagram" presStyleCnt="0">
        <dgm:presLayoutVars>
          <dgm:chMax val="1"/>
          <dgm:dir/>
          <dgm:animLvl val="ctr"/>
          <dgm:resizeHandles val="exact"/>
        </dgm:presLayoutVars>
      </dgm:prSet>
      <dgm:spPr/>
    </dgm:pt>
    <dgm:pt modelId="{FEA3462A-43AF-6E44-A441-B7F403452004}" type="pres">
      <dgm:prSet presAssocID="{19049376-3C07-7B4E-9B49-04A71561574A}" presName="matrix" presStyleCnt="0"/>
      <dgm:spPr/>
    </dgm:pt>
    <dgm:pt modelId="{EBD35FF2-5A16-534D-9698-7E910F24325C}" type="pres">
      <dgm:prSet presAssocID="{19049376-3C07-7B4E-9B49-04A71561574A}" presName="tile1" presStyleLbl="node1" presStyleIdx="0" presStyleCnt="4"/>
      <dgm:spPr/>
    </dgm:pt>
    <dgm:pt modelId="{86397748-BE75-0449-A23C-50B293AA64EF}" type="pres">
      <dgm:prSet presAssocID="{19049376-3C07-7B4E-9B49-04A71561574A}" presName="tile1text" presStyleLbl="node1" presStyleIdx="0" presStyleCnt="4">
        <dgm:presLayoutVars>
          <dgm:chMax val="0"/>
          <dgm:chPref val="0"/>
          <dgm:bulletEnabled val="1"/>
        </dgm:presLayoutVars>
      </dgm:prSet>
      <dgm:spPr/>
    </dgm:pt>
    <dgm:pt modelId="{FA55ADBE-8EE3-6043-918E-EF452D8EFC18}" type="pres">
      <dgm:prSet presAssocID="{19049376-3C07-7B4E-9B49-04A71561574A}" presName="tile2" presStyleLbl="node1" presStyleIdx="1" presStyleCnt="4" custLinFactNeighborX="13187" custLinFactNeighborY="-510"/>
      <dgm:spPr/>
    </dgm:pt>
    <dgm:pt modelId="{408AA070-1619-944E-BB29-EB26A9E0317A}" type="pres">
      <dgm:prSet presAssocID="{19049376-3C07-7B4E-9B49-04A71561574A}" presName="tile2text" presStyleLbl="node1" presStyleIdx="1" presStyleCnt="4">
        <dgm:presLayoutVars>
          <dgm:chMax val="0"/>
          <dgm:chPref val="0"/>
          <dgm:bulletEnabled val="1"/>
        </dgm:presLayoutVars>
      </dgm:prSet>
      <dgm:spPr/>
    </dgm:pt>
    <dgm:pt modelId="{368B95E8-347D-874D-AFD9-E93F0FC713A1}" type="pres">
      <dgm:prSet presAssocID="{19049376-3C07-7B4E-9B49-04A71561574A}" presName="tile3" presStyleLbl="node1" presStyleIdx="2" presStyleCnt="4"/>
      <dgm:spPr/>
    </dgm:pt>
    <dgm:pt modelId="{846D70FE-64F9-6D4F-A731-BD178196BB17}" type="pres">
      <dgm:prSet presAssocID="{19049376-3C07-7B4E-9B49-04A71561574A}" presName="tile3text" presStyleLbl="node1" presStyleIdx="2" presStyleCnt="4">
        <dgm:presLayoutVars>
          <dgm:chMax val="0"/>
          <dgm:chPref val="0"/>
          <dgm:bulletEnabled val="1"/>
        </dgm:presLayoutVars>
      </dgm:prSet>
      <dgm:spPr/>
    </dgm:pt>
    <dgm:pt modelId="{938EF9A2-C1CE-2F42-92EF-671D14A33918}" type="pres">
      <dgm:prSet presAssocID="{19049376-3C07-7B4E-9B49-04A71561574A}" presName="tile4" presStyleLbl="node1" presStyleIdx="3" presStyleCnt="4"/>
      <dgm:spPr/>
    </dgm:pt>
    <dgm:pt modelId="{55C0B7E2-5A89-C34D-B523-C1F6B1BBAA00}" type="pres">
      <dgm:prSet presAssocID="{19049376-3C07-7B4E-9B49-04A71561574A}" presName="tile4text" presStyleLbl="node1" presStyleIdx="3" presStyleCnt="4">
        <dgm:presLayoutVars>
          <dgm:chMax val="0"/>
          <dgm:chPref val="0"/>
          <dgm:bulletEnabled val="1"/>
        </dgm:presLayoutVars>
      </dgm:prSet>
      <dgm:spPr/>
    </dgm:pt>
    <dgm:pt modelId="{D7FAB9DF-0C26-6A40-B09D-FA4ABD6FF865}" type="pres">
      <dgm:prSet presAssocID="{19049376-3C07-7B4E-9B49-04A71561574A}" presName="centerTile" presStyleLbl="fgShp" presStyleIdx="0" presStyleCnt="1">
        <dgm:presLayoutVars>
          <dgm:chMax val="0"/>
          <dgm:chPref val="0"/>
        </dgm:presLayoutVars>
      </dgm:prSet>
      <dgm:spPr/>
    </dgm:pt>
  </dgm:ptLst>
  <dgm:cxnLst>
    <dgm:cxn modelId="{948D7804-E549-A849-AA38-5889A151C898}" type="presOf" srcId="{444BFBC0-D234-1E43-A3C3-B4158E525203}" destId="{408AA070-1619-944E-BB29-EB26A9E0317A}" srcOrd="1" destOrd="0" presId="urn:microsoft.com/office/officeart/2005/8/layout/matrix1"/>
    <dgm:cxn modelId="{1114DE06-7272-714A-9CC0-9319775BA590}" type="presOf" srcId="{F0B70E44-6E31-584E-BEA3-DDB6E7F62CC1}" destId="{D7FAB9DF-0C26-6A40-B09D-FA4ABD6FF865}" srcOrd="0" destOrd="0" presId="urn:microsoft.com/office/officeart/2005/8/layout/matrix1"/>
    <dgm:cxn modelId="{5B63A534-E768-E74E-9A78-9564901248B3}" type="presOf" srcId="{CEF308F9-006A-6F48-8BF3-AC18B2EF23F9}" destId="{846D70FE-64F9-6D4F-A731-BD178196BB17}" srcOrd="1" destOrd="0" presId="urn:microsoft.com/office/officeart/2005/8/layout/matrix1"/>
    <dgm:cxn modelId="{F42CC734-A486-2240-A781-07650002B2DC}" srcId="{F0B70E44-6E31-584E-BEA3-DDB6E7F62CC1}" destId="{CEF308F9-006A-6F48-8BF3-AC18B2EF23F9}" srcOrd="2" destOrd="0" parTransId="{82569116-6AEE-0249-BCC9-1A403847C337}" sibTransId="{0D54014C-4A90-6C48-8AA6-ED46EA479A1F}"/>
    <dgm:cxn modelId="{2912B736-1F97-B846-93B3-F48F1CEC04D0}" type="presOf" srcId="{5F6BF3C4-2AA0-F949-8140-720730CCB8DB}" destId="{55C0B7E2-5A89-C34D-B523-C1F6B1BBAA00}" srcOrd="1" destOrd="0" presId="urn:microsoft.com/office/officeart/2005/8/layout/matrix1"/>
    <dgm:cxn modelId="{F83F0544-26B9-DE4B-84A6-D9FE4054F8A3}" srcId="{F0B70E44-6E31-584E-BEA3-DDB6E7F62CC1}" destId="{8DC2D1D3-FA46-BA49-A415-C6E7C2348D36}" srcOrd="0" destOrd="0" parTransId="{CBD415E9-045B-8045-8815-D171B8FB47D2}" sibTransId="{78A50400-1803-B843-915C-611045FB3A61}"/>
    <dgm:cxn modelId="{55D03C4A-84E1-344C-862E-93BD4F44851E}" srcId="{F0B70E44-6E31-584E-BEA3-DDB6E7F62CC1}" destId="{5F6BF3C4-2AA0-F949-8140-720730CCB8DB}" srcOrd="3" destOrd="0" parTransId="{98283EDE-93A8-3D47-BA0D-A400F11EC3E1}" sibTransId="{BD27A517-2B97-9243-AB3F-D01B8277466F}"/>
    <dgm:cxn modelId="{79534750-DB18-6C4E-832A-6B448BDB3C72}" type="presOf" srcId="{8DC2D1D3-FA46-BA49-A415-C6E7C2348D36}" destId="{86397748-BE75-0449-A23C-50B293AA64EF}" srcOrd="1" destOrd="0" presId="urn:microsoft.com/office/officeart/2005/8/layout/matrix1"/>
    <dgm:cxn modelId="{661C5499-5A32-4D4A-896A-8A3400CEC282}" srcId="{F0B70E44-6E31-584E-BEA3-DDB6E7F62CC1}" destId="{444BFBC0-D234-1E43-A3C3-B4158E525203}" srcOrd="1" destOrd="0" parTransId="{B36969E1-4A0D-FF4E-844E-A8659BAEDF80}" sibTransId="{B84D813F-CD6C-EE4E-AC5B-D3891B670150}"/>
    <dgm:cxn modelId="{CADDDA9A-B58A-E243-B8EA-1098E9BE5ECC}" type="presOf" srcId="{444BFBC0-D234-1E43-A3C3-B4158E525203}" destId="{FA55ADBE-8EE3-6043-918E-EF452D8EFC18}" srcOrd="0" destOrd="0" presId="urn:microsoft.com/office/officeart/2005/8/layout/matrix1"/>
    <dgm:cxn modelId="{E4E2FBC1-410B-044E-8DA0-8FD6F101FEAD}" type="presOf" srcId="{5F6BF3C4-2AA0-F949-8140-720730CCB8DB}" destId="{938EF9A2-C1CE-2F42-92EF-671D14A33918}" srcOrd="0" destOrd="0" presId="urn:microsoft.com/office/officeart/2005/8/layout/matrix1"/>
    <dgm:cxn modelId="{6BF494C2-B522-7D4F-846C-55C9A30F75E1}" srcId="{19049376-3C07-7B4E-9B49-04A71561574A}" destId="{F0B70E44-6E31-584E-BEA3-DDB6E7F62CC1}" srcOrd="0" destOrd="0" parTransId="{A8430A62-CD7B-AA43-B01F-8C8B150FDE38}" sibTransId="{5DDCF77E-848C-634C-9FC0-AA84F54264EF}"/>
    <dgm:cxn modelId="{90694DD3-8930-E44B-963C-7B36C72B0B16}" type="presOf" srcId="{8DC2D1D3-FA46-BA49-A415-C6E7C2348D36}" destId="{EBD35FF2-5A16-534D-9698-7E910F24325C}" srcOrd="0" destOrd="0" presId="urn:microsoft.com/office/officeart/2005/8/layout/matrix1"/>
    <dgm:cxn modelId="{A1718FD6-2D45-2A4E-9190-B5C37D679048}" type="presOf" srcId="{CEF308F9-006A-6F48-8BF3-AC18B2EF23F9}" destId="{368B95E8-347D-874D-AFD9-E93F0FC713A1}" srcOrd="0" destOrd="0" presId="urn:microsoft.com/office/officeart/2005/8/layout/matrix1"/>
    <dgm:cxn modelId="{E37970DA-0E36-BE47-9ABD-B354DE279F50}" type="presOf" srcId="{19049376-3C07-7B4E-9B49-04A71561574A}" destId="{125EC55B-28E4-764C-8771-35858CA1F8A8}" srcOrd="0" destOrd="0" presId="urn:microsoft.com/office/officeart/2005/8/layout/matrix1"/>
    <dgm:cxn modelId="{6D72C32A-E718-FA4E-A62F-0E448B85CBA0}" type="presParOf" srcId="{125EC55B-28E4-764C-8771-35858CA1F8A8}" destId="{FEA3462A-43AF-6E44-A441-B7F403452004}" srcOrd="0" destOrd="0" presId="urn:microsoft.com/office/officeart/2005/8/layout/matrix1"/>
    <dgm:cxn modelId="{F8DA18A0-5D7D-754A-8930-65435231B84E}" type="presParOf" srcId="{FEA3462A-43AF-6E44-A441-B7F403452004}" destId="{EBD35FF2-5A16-534D-9698-7E910F24325C}" srcOrd="0" destOrd="0" presId="urn:microsoft.com/office/officeart/2005/8/layout/matrix1"/>
    <dgm:cxn modelId="{5B254578-8DA0-6544-BBA0-BE6543A1E738}" type="presParOf" srcId="{FEA3462A-43AF-6E44-A441-B7F403452004}" destId="{86397748-BE75-0449-A23C-50B293AA64EF}" srcOrd="1" destOrd="0" presId="urn:microsoft.com/office/officeart/2005/8/layout/matrix1"/>
    <dgm:cxn modelId="{C63FE981-327B-D348-A5F2-6B73F66E4266}" type="presParOf" srcId="{FEA3462A-43AF-6E44-A441-B7F403452004}" destId="{FA55ADBE-8EE3-6043-918E-EF452D8EFC18}" srcOrd="2" destOrd="0" presId="urn:microsoft.com/office/officeart/2005/8/layout/matrix1"/>
    <dgm:cxn modelId="{624DC93F-E6FA-BA4A-A55A-BB68B7567DB6}" type="presParOf" srcId="{FEA3462A-43AF-6E44-A441-B7F403452004}" destId="{408AA070-1619-944E-BB29-EB26A9E0317A}" srcOrd="3" destOrd="0" presId="urn:microsoft.com/office/officeart/2005/8/layout/matrix1"/>
    <dgm:cxn modelId="{0E5092A4-AE38-4D46-B4BA-5CF26A17AFF0}" type="presParOf" srcId="{FEA3462A-43AF-6E44-A441-B7F403452004}" destId="{368B95E8-347D-874D-AFD9-E93F0FC713A1}" srcOrd="4" destOrd="0" presId="urn:microsoft.com/office/officeart/2005/8/layout/matrix1"/>
    <dgm:cxn modelId="{AE0B474A-7012-8B42-89AF-D7538C4A03FE}" type="presParOf" srcId="{FEA3462A-43AF-6E44-A441-B7F403452004}" destId="{846D70FE-64F9-6D4F-A731-BD178196BB17}" srcOrd="5" destOrd="0" presId="urn:microsoft.com/office/officeart/2005/8/layout/matrix1"/>
    <dgm:cxn modelId="{D9ABFE05-D4FB-134C-93B9-A12C9A636F08}" type="presParOf" srcId="{FEA3462A-43AF-6E44-A441-B7F403452004}" destId="{938EF9A2-C1CE-2F42-92EF-671D14A33918}" srcOrd="6" destOrd="0" presId="urn:microsoft.com/office/officeart/2005/8/layout/matrix1"/>
    <dgm:cxn modelId="{E0134203-887D-A44A-A07D-65D03C91472A}" type="presParOf" srcId="{FEA3462A-43AF-6E44-A441-B7F403452004}" destId="{55C0B7E2-5A89-C34D-B523-C1F6B1BBAA00}" srcOrd="7" destOrd="0" presId="urn:microsoft.com/office/officeart/2005/8/layout/matrix1"/>
    <dgm:cxn modelId="{F9899B64-D9E6-964F-B81B-7FCA1E21D47E}" type="presParOf" srcId="{125EC55B-28E4-764C-8771-35858CA1F8A8}" destId="{D7FAB9DF-0C26-6A40-B09D-FA4ABD6FF865}"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35FF2-5A16-534D-9698-7E910F24325C}">
      <dsp:nvSpPr>
        <dsp:cNvPr id="0" name=""/>
        <dsp:cNvSpPr/>
      </dsp:nvSpPr>
      <dsp:spPr>
        <a:xfrm rot="16200000">
          <a:off x="479613" y="-479613"/>
          <a:ext cx="1951163" cy="2910390"/>
        </a:xfrm>
        <a:prstGeom prst="round1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Analysis</a:t>
          </a:r>
          <a:r>
            <a:rPr lang="zh-CN" altLang="en-US" sz="2300" kern="1200" dirty="0"/>
            <a:t> </a:t>
          </a:r>
          <a:r>
            <a:rPr lang="en-US" altLang="zh-CN" sz="2300" kern="1200" dirty="0"/>
            <a:t>skills</a:t>
          </a:r>
          <a:r>
            <a:rPr lang="zh-CN" altLang="en-US" sz="2300" kern="1200" dirty="0"/>
            <a:t> </a:t>
          </a:r>
          <a:r>
            <a:rPr lang="en-US" altLang="zh-CN" sz="2300" kern="1200" dirty="0"/>
            <a:t>and</a:t>
          </a:r>
          <a:r>
            <a:rPr lang="zh-CN" altLang="en-US" sz="2300" kern="1200" dirty="0"/>
            <a:t> </a:t>
          </a:r>
          <a:r>
            <a:rPr lang="en-US" altLang="zh-CN" sz="2300" kern="1200" dirty="0"/>
            <a:t>techniques</a:t>
          </a:r>
          <a:endParaRPr lang="en-US" sz="2300" kern="1200" dirty="0"/>
        </a:p>
      </dsp:txBody>
      <dsp:txXfrm rot="5400000">
        <a:off x="-1" y="1"/>
        <a:ext cx="2910390" cy="1463372"/>
      </dsp:txXfrm>
    </dsp:sp>
    <dsp:sp modelId="{FA55ADBE-8EE3-6043-918E-EF452D8EFC18}">
      <dsp:nvSpPr>
        <dsp:cNvPr id="0" name=""/>
        <dsp:cNvSpPr/>
      </dsp:nvSpPr>
      <dsp:spPr>
        <a:xfrm>
          <a:off x="2910390" y="0"/>
          <a:ext cx="2910390" cy="1951163"/>
        </a:xfrm>
        <a:prstGeom prst="round1Rect">
          <a:avLst/>
        </a:prstGeom>
        <a:gradFill rotWithShape="0">
          <a:gsLst>
            <a:gs pos="0">
              <a:schemeClr val="accent5">
                <a:hueOff val="-3367554"/>
                <a:satOff val="10155"/>
                <a:lumOff val="10523"/>
                <a:alphaOff val="0"/>
                <a:satMod val="103000"/>
                <a:lumMod val="102000"/>
                <a:tint val="94000"/>
              </a:schemeClr>
            </a:gs>
            <a:gs pos="50000">
              <a:schemeClr val="accent5">
                <a:hueOff val="-3367554"/>
                <a:satOff val="10155"/>
                <a:lumOff val="10523"/>
                <a:alphaOff val="0"/>
                <a:satMod val="110000"/>
                <a:lumMod val="100000"/>
                <a:shade val="100000"/>
              </a:schemeClr>
            </a:gs>
            <a:gs pos="100000">
              <a:schemeClr val="accent5">
                <a:hueOff val="-3367554"/>
                <a:satOff val="10155"/>
                <a:lumOff val="105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Business</a:t>
          </a:r>
          <a:r>
            <a:rPr lang="zh-CN" altLang="en-US" sz="2300" kern="1200" dirty="0"/>
            <a:t> </a:t>
          </a:r>
          <a:r>
            <a:rPr lang="en-US" altLang="zh-CN" sz="2300" kern="1200" dirty="0"/>
            <a:t>domain</a:t>
          </a:r>
          <a:r>
            <a:rPr lang="zh-CN" altLang="en-US" sz="2300" kern="1200" dirty="0"/>
            <a:t> </a:t>
          </a:r>
          <a:r>
            <a:rPr lang="en-US" altLang="zh-CN" sz="2300" kern="1200" dirty="0"/>
            <a:t>knowledge</a:t>
          </a:r>
          <a:endParaRPr lang="en-US" sz="2300" kern="1200" dirty="0"/>
        </a:p>
      </dsp:txBody>
      <dsp:txXfrm>
        <a:off x="2910390" y="0"/>
        <a:ext cx="2910390" cy="1463372"/>
      </dsp:txXfrm>
    </dsp:sp>
    <dsp:sp modelId="{368B95E8-347D-874D-AFD9-E93F0FC713A1}">
      <dsp:nvSpPr>
        <dsp:cNvPr id="0" name=""/>
        <dsp:cNvSpPr/>
      </dsp:nvSpPr>
      <dsp:spPr>
        <a:xfrm rot="10800000">
          <a:off x="0" y="1951163"/>
          <a:ext cx="2910390" cy="1951163"/>
        </a:xfrm>
        <a:prstGeom prst="round1Rect">
          <a:avLst/>
        </a:prstGeom>
        <a:gradFill rotWithShape="0">
          <a:gsLst>
            <a:gs pos="0">
              <a:schemeClr val="accent5">
                <a:hueOff val="-6735109"/>
                <a:satOff val="20310"/>
                <a:lumOff val="21047"/>
                <a:alphaOff val="0"/>
                <a:satMod val="103000"/>
                <a:lumMod val="102000"/>
                <a:tint val="94000"/>
              </a:schemeClr>
            </a:gs>
            <a:gs pos="50000">
              <a:schemeClr val="accent5">
                <a:hueOff val="-6735109"/>
                <a:satOff val="20310"/>
                <a:lumOff val="21047"/>
                <a:alphaOff val="0"/>
                <a:satMod val="110000"/>
                <a:lumMod val="100000"/>
                <a:shade val="100000"/>
              </a:schemeClr>
            </a:gs>
            <a:gs pos="100000">
              <a:schemeClr val="accent5">
                <a:hueOff val="-6735109"/>
                <a:satOff val="20310"/>
                <a:lumOff val="2104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a:t>Technical</a:t>
          </a:r>
          <a:r>
            <a:rPr lang="zh-CN" altLang="en-US" sz="2300" kern="1200"/>
            <a:t> </a:t>
          </a:r>
          <a:r>
            <a:rPr lang="en-US" altLang="zh-CN" sz="2300" kern="1200"/>
            <a:t>domain</a:t>
          </a:r>
          <a:r>
            <a:rPr lang="zh-CN" altLang="en-US" sz="2300" kern="1200"/>
            <a:t> </a:t>
          </a:r>
          <a:r>
            <a:rPr lang="en-US" altLang="zh-CN" sz="2300" kern="1200"/>
            <a:t>knowledge</a:t>
          </a:r>
          <a:endParaRPr lang="en-US" sz="2300" kern="1200"/>
        </a:p>
      </dsp:txBody>
      <dsp:txXfrm rot="10800000">
        <a:off x="0" y="2438953"/>
        <a:ext cx="2910390" cy="1463372"/>
      </dsp:txXfrm>
    </dsp:sp>
    <dsp:sp modelId="{938EF9A2-C1CE-2F42-92EF-671D14A33918}">
      <dsp:nvSpPr>
        <dsp:cNvPr id="0" name=""/>
        <dsp:cNvSpPr/>
      </dsp:nvSpPr>
      <dsp:spPr>
        <a:xfrm rot="5400000">
          <a:off x="3390003" y="1471549"/>
          <a:ext cx="1951163" cy="2910390"/>
        </a:xfrm>
        <a:prstGeom prst="round1Rect">
          <a:avLst/>
        </a:prstGeom>
        <a:gradFill rotWithShape="0">
          <a:gsLst>
            <a:gs pos="0">
              <a:schemeClr val="accent5">
                <a:hueOff val="-10102663"/>
                <a:satOff val="30465"/>
                <a:lumOff val="31570"/>
                <a:alphaOff val="0"/>
                <a:satMod val="103000"/>
                <a:lumMod val="102000"/>
                <a:tint val="94000"/>
              </a:schemeClr>
            </a:gs>
            <a:gs pos="50000">
              <a:schemeClr val="accent5">
                <a:hueOff val="-10102663"/>
                <a:satOff val="30465"/>
                <a:lumOff val="31570"/>
                <a:alphaOff val="0"/>
                <a:satMod val="110000"/>
                <a:lumMod val="100000"/>
                <a:shade val="100000"/>
              </a:schemeClr>
            </a:gs>
            <a:gs pos="100000">
              <a:schemeClr val="accent5">
                <a:hueOff val="-10102663"/>
                <a:satOff val="30465"/>
                <a:lumOff val="3157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Interpersonal/soft</a:t>
          </a:r>
          <a:r>
            <a:rPr lang="zh-CN" altLang="en-US" sz="2300" kern="1200" dirty="0"/>
            <a:t> </a:t>
          </a:r>
          <a:r>
            <a:rPr lang="en-US" altLang="zh-CN" sz="2300" kern="1200" dirty="0"/>
            <a:t>skills/professionalism</a:t>
          </a:r>
          <a:endParaRPr lang="en-US" sz="2300" kern="1200" dirty="0"/>
        </a:p>
      </dsp:txBody>
      <dsp:txXfrm rot="-5400000">
        <a:off x="2910389" y="2438953"/>
        <a:ext cx="2910390" cy="1463372"/>
      </dsp:txXfrm>
    </dsp:sp>
    <dsp:sp modelId="{D7FAB9DF-0C26-6A40-B09D-FA4ABD6FF865}">
      <dsp:nvSpPr>
        <dsp:cNvPr id="0" name=""/>
        <dsp:cNvSpPr/>
      </dsp:nvSpPr>
      <dsp:spPr>
        <a:xfrm>
          <a:off x="2037272" y="1463372"/>
          <a:ext cx="1746234" cy="975581"/>
        </a:xfrm>
        <a:prstGeom prst="roundRect">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altLang="zh-CN" sz="2300" kern="1200"/>
            <a:t>Business</a:t>
          </a:r>
          <a:r>
            <a:rPr lang="zh-CN" altLang="en-US" sz="2300" kern="1200"/>
            <a:t> </a:t>
          </a:r>
          <a:r>
            <a:rPr lang="en-US" altLang="zh-CN" sz="2300" kern="1200"/>
            <a:t>analyst</a:t>
          </a:r>
          <a:endParaRPr lang="en-US" sz="2300" kern="1200"/>
        </a:p>
      </dsp:txBody>
      <dsp:txXfrm>
        <a:off x="2084896" y="1510996"/>
        <a:ext cx="1650986" cy="880333"/>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2020/7/8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2020/7/8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551106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15729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429755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10197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93704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extLst>
      <p:ext uri="{BB962C8B-B14F-4D97-AF65-F5344CB8AC3E}">
        <p14:creationId xmlns:p14="http://schemas.microsoft.com/office/powerpoint/2010/main" val="3673616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15</a:t>
            </a:fld>
            <a:endParaRPr lang="en-GB"/>
          </a:p>
        </p:txBody>
      </p:sp>
    </p:spTree>
    <p:extLst>
      <p:ext uri="{BB962C8B-B14F-4D97-AF65-F5344CB8AC3E}">
        <p14:creationId xmlns:p14="http://schemas.microsoft.com/office/powerpoint/2010/main" val="335859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68913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2043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3290332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71701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1138517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98151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2919052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2756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15729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398954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94963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078782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68766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415466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388459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3_空白">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a:fillRect/>
          </a:stretch>
        </p:blipFill>
        <p:spPr>
          <a:xfrm>
            <a:off x="0" y="-1"/>
            <a:ext cx="12858750" cy="7233047"/>
          </a:xfrm>
          <a:prstGeom prst="rect">
            <a:avLst/>
          </a:prstGeom>
        </p:spPr>
      </p:pic>
    </p:spTree>
    <p:extLst>
      <p:ext uri="{BB962C8B-B14F-4D97-AF65-F5344CB8AC3E}">
        <p14:creationId xmlns:p14="http://schemas.microsoft.com/office/powerpoint/2010/main" val="406369068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4_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01657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3A93E93-166D-47F5-9EF1-ACEABE24AEEA}" type="datetimeFigureOut">
              <a:rPr lang="zh-CN" altLang="en-US" smtClean="0"/>
              <a:t>2020/7/8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t>‹#›</a:t>
            </a:fld>
            <a:endParaRPr lang="zh-CN" altLang="en-US"/>
          </a:p>
        </p:txBody>
      </p:sp>
      <p:sp>
        <p:nvSpPr>
          <p:cNvPr id="7" name="矩形 6"/>
          <p:cNvSpPr/>
          <p:nvPr userDrawn="1"/>
        </p:nvSpPr>
        <p:spPr>
          <a:xfrm>
            <a:off x="9326647" y="6784677"/>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fontAlgn="auto">
              <a:spcBef>
                <a:spcPts val="0"/>
              </a:spcBef>
              <a:spcAft>
                <a:spcPts val="0"/>
              </a:spcAft>
            </a:pP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4032810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2020/7/8</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hyperlink" Target="https://www.google.com/url?sa=i&amp;source=images&amp;cd=&amp;ved=2ahUKEwitqbKxopfiAhVknuAKHXfABFsQjRx6BAgBEAU&amp;url=https://www.limestonebank.com/personal-banking/online-and-mobile-banking&amp;psig=AOvVaw27Xhsy-G6VjoC_a0RRtjH6&amp;ust=1557794316061077" TargetMode="External"/><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875211" cy="7232650"/>
          </a:xfrm>
          <a:prstGeom prst="rect">
            <a:avLst/>
          </a:prstGeom>
        </p:spPr>
      </p:pic>
      <p:sp>
        <p:nvSpPr>
          <p:cNvPr id="15" name="TextBox 10"/>
          <p:cNvSpPr txBox="1"/>
          <p:nvPr/>
        </p:nvSpPr>
        <p:spPr>
          <a:xfrm>
            <a:off x="1798989" y="2959187"/>
            <a:ext cx="9260773" cy="561676"/>
          </a:xfrm>
          <a:prstGeom prst="rect">
            <a:avLst/>
          </a:prstGeom>
          <a:noFill/>
        </p:spPr>
        <p:txBody>
          <a:bodyPr wrap="none" lIns="68564" tIns="34282" rIns="68564" bIns="34282">
            <a:spAutoFit/>
          </a:bodyPr>
          <a:lstStyle/>
          <a:p>
            <a:pPr algn="ctr">
              <a:buNone/>
            </a:pPr>
            <a:r>
              <a:rPr lang="en-US" altLang="zh-CN" sz="3200" dirty="0">
                <a:solidFill>
                  <a:srgbClr val="B5085A"/>
                </a:solidFill>
                <a:latin typeface="Arial" panose="020B0604020202020204" pitchFamily="34" charset="0"/>
                <a:ea typeface="微软雅黑" panose="020B0503020204020204" pitchFamily="34" charset="-122"/>
                <a:cs typeface="Arial" panose="020B0604020202020204" pitchFamily="34" charset="0"/>
              </a:rPr>
              <a:t>THE POWER OF DATA ANALYTICS IN BANKING</a:t>
            </a:r>
            <a:endParaRPr lang="zh-CN" altLang="en-US" sz="3200" dirty="0">
              <a:solidFill>
                <a:srgbClr val="B5085A"/>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矩形 15"/>
          <p:cNvSpPr/>
          <p:nvPr/>
        </p:nvSpPr>
        <p:spPr>
          <a:xfrm>
            <a:off x="3729495" y="1701192"/>
            <a:ext cx="5399760" cy="377010"/>
          </a:xfrm>
          <a:prstGeom prst="rect">
            <a:avLst/>
          </a:prstGeom>
        </p:spPr>
        <p:txBody>
          <a:bodyPr wrap="square" lIns="68564" tIns="34282" rIns="68564" bIns="34282">
            <a:spAutoFit/>
          </a:bodyPr>
          <a:lstStyle/>
          <a:p>
            <a:pPr algn="ctr"/>
            <a:r>
              <a:rPr lang="en-US" altLang="zh-CN" sz="2000" spc="300" dirty="0">
                <a:solidFill>
                  <a:srgbClr val="B5085A"/>
                </a:solidFill>
                <a:latin typeface="Arial" panose="020B0604020202020204" pitchFamily="34" charset="0"/>
                <a:ea typeface="微软雅黑" panose="020B0503020204020204" pitchFamily="34" charset="-122"/>
                <a:cs typeface="Arial" panose="020B0604020202020204" pitchFamily="34" charset="0"/>
              </a:rPr>
              <a:t>FINAL GROUP PROJECT</a:t>
            </a:r>
          </a:p>
        </p:txBody>
      </p:sp>
      <p:sp>
        <p:nvSpPr>
          <p:cNvPr id="17" name="矩形 16"/>
          <p:cNvSpPr/>
          <p:nvPr/>
        </p:nvSpPr>
        <p:spPr>
          <a:xfrm>
            <a:off x="2570940" y="1874291"/>
            <a:ext cx="7716871" cy="1084896"/>
          </a:xfrm>
          <a:prstGeom prst="rect">
            <a:avLst/>
          </a:prstGeom>
        </p:spPr>
        <p:txBody>
          <a:bodyPr wrap="square" lIns="68564" tIns="34282" rIns="68564" bIns="34282">
            <a:spAutoFit/>
          </a:bodyPr>
          <a:lstStyle/>
          <a:p>
            <a:pPr algn="ctr"/>
            <a:r>
              <a:rPr lang="en-US" altLang="zh-CN" sz="6600" b="1" dirty="0">
                <a:solidFill>
                  <a:srgbClr val="B5085A"/>
                </a:solidFill>
                <a:latin typeface="Arial" panose="020B0604020202020204" pitchFamily="34" charset="0"/>
                <a:ea typeface="方正粗谭黑简体" panose="02000000000000000000" pitchFamily="2" charset="-122"/>
                <a:cs typeface="Arial" panose="020B0604020202020204" pitchFamily="34" charset="0"/>
              </a:rPr>
              <a:t>Industry Analysis</a:t>
            </a:r>
          </a:p>
        </p:txBody>
      </p:sp>
      <p:sp>
        <p:nvSpPr>
          <p:cNvPr id="2" name="TextBox 1">
            <a:extLst>
              <a:ext uri="{FF2B5EF4-FFF2-40B4-BE49-F238E27FC236}">
                <a16:creationId xmlns:a16="http://schemas.microsoft.com/office/drawing/2014/main" id="{E8F6DFC1-22EB-4BC7-B56A-BD869B7088E6}"/>
              </a:ext>
            </a:extLst>
          </p:cNvPr>
          <p:cNvSpPr txBox="1"/>
          <p:nvPr/>
        </p:nvSpPr>
        <p:spPr>
          <a:xfrm>
            <a:off x="6573391" y="4970138"/>
            <a:ext cx="6120680" cy="496996"/>
          </a:xfrm>
          <a:prstGeom prst="rect">
            <a:avLst/>
          </a:prstGeom>
          <a:noFill/>
        </p:spPr>
        <p:txBody>
          <a:bodyPr wrap="square" rtlCol="0">
            <a:spAutoFit/>
          </a:bodyPr>
          <a:lstStyle/>
          <a:p>
            <a:pPr algn="r">
              <a:lnSpc>
                <a:spcPct val="150000"/>
              </a:lnSpc>
            </a:pPr>
            <a:r>
              <a:rPr lang="en-US" altLang="zh-CN" sz="2000" b="1" dirty="0">
                <a:solidFill>
                  <a:schemeClr val="bg1"/>
                </a:solidFill>
                <a:latin typeface="Arial" panose="020B0604020202020204" pitchFamily="34" charset="0"/>
                <a:cs typeface="Arial" panose="020B0604020202020204" pitchFamily="34" charset="0"/>
              </a:rPr>
              <a:t>Group 2</a:t>
            </a:r>
          </a:p>
        </p:txBody>
      </p:sp>
    </p:spTree>
    <p:extLst>
      <p:ext uri="{BB962C8B-B14F-4D97-AF65-F5344CB8AC3E}">
        <p14:creationId xmlns:p14="http://schemas.microsoft.com/office/powerpoint/2010/main" val="95548011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9"/>
          <p:cNvSpPr/>
          <p:nvPr/>
        </p:nvSpPr>
        <p:spPr>
          <a:xfrm>
            <a:off x="5445946" y="1239879"/>
            <a:ext cx="867022" cy="867865"/>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Text Placeholder 7"/>
          <p:cNvSpPr txBox="1">
            <a:spLocks/>
          </p:cNvSpPr>
          <p:nvPr/>
        </p:nvSpPr>
        <p:spPr>
          <a:xfrm>
            <a:off x="1357531" y="1162430"/>
            <a:ext cx="3908092" cy="215444"/>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dirty="0"/>
              <a:t>Customer experience taking </a:t>
            </a:r>
            <a:r>
              <a:rPr lang="en-GB" sz="1400" dirty="0" err="1"/>
              <a:t>center</a:t>
            </a:r>
            <a:r>
              <a:rPr lang="en-GB" sz="1400" dirty="0"/>
              <a:t> stage</a:t>
            </a:r>
          </a:p>
        </p:txBody>
      </p:sp>
      <p:sp>
        <p:nvSpPr>
          <p:cNvPr id="74" name="Text Placeholder 2"/>
          <p:cNvSpPr txBox="1">
            <a:spLocks/>
          </p:cNvSpPr>
          <p:nvPr/>
        </p:nvSpPr>
        <p:spPr>
          <a:xfrm>
            <a:off x="1351278" y="1591022"/>
            <a:ext cx="3914345" cy="909736"/>
          </a:xfrm>
          <a:prstGeom prst="rect">
            <a:avLst/>
          </a:prstGeom>
        </p:spPr>
        <p:txBody>
          <a:bodyPr vert="horz" wrap="square" lIns="0" tIns="0" rIns="0" bIns="0" anchor="t" anchorCtr="0">
            <a:spAutoFit/>
          </a:bodyPr>
          <a:lstStyle>
            <a:lvl1pPr marL="0" indent="0" algn="r" defTabSz="914476" rtl="0" eaLnBrk="1" latinLnBrk="0" hangingPunct="1">
              <a:lnSpc>
                <a:spcPct val="120000"/>
              </a:lnSpc>
              <a:spcBef>
                <a:spcPts val="0"/>
              </a:spcBef>
              <a:buFont typeface="Arial" panose="020B0604020202020204" pitchFamily="34" charset="0"/>
              <a:buNone/>
              <a:defRPr sz="1186"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dirty="0">
                <a:solidFill>
                  <a:schemeClr val="tx1"/>
                </a:solidFill>
              </a:rPr>
              <a:t>The use of predictive models that anticipate customer </a:t>
            </a:r>
            <a:r>
              <a:rPr lang="en-GB" sz="1400" dirty="0" err="1">
                <a:solidFill>
                  <a:schemeClr val="tx1"/>
                </a:solidFill>
              </a:rPr>
              <a:t>behavior</a:t>
            </a:r>
            <a:r>
              <a:rPr lang="en-GB" sz="1400" dirty="0">
                <a:solidFill>
                  <a:schemeClr val="tx1"/>
                </a:solidFill>
              </a:rPr>
              <a:t> and enable greater personalization and responsiveness.</a:t>
            </a:r>
          </a:p>
          <a:p>
            <a:pPr lvl="0" algn="l"/>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75" name="Rounded Rectangle 12"/>
          <p:cNvSpPr/>
          <p:nvPr/>
        </p:nvSpPr>
        <p:spPr>
          <a:xfrm>
            <a:off x="5445946" y="2724204"/>
            <a:ext cx="867022" cy="86786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Placeholder 7"/>
          <p:cNvSpPr txBox="1">
            <a:spLocks/>
          </p:cNvSpPr>
          <p:nvPr/>
        </p:nvSpPr>
        <p:spPr>
          <a:xfrm>
            <a:off x="1482371" y="2531788"/>
            <a:ext cx="3783252" cy="215444"/>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2"/>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dirty="0"/>
              <a:t>Optimized matching mechanism</a:t>
            </a:r>
          </a:p>
        </p:txBody>
      </p:sp>
      <p:sp>
        <p:nvSpPr>
          <p:cNvPr id="77" name="Text Placeholder 2"/>
          <p:cNvSpPr txBox="1">
            <a:spLocks/>
          </p:cNvSpPr>
          <p:nvPr/>
        </p:nvSpPr>
        <p:spPr>
          <a:xfrm>
            <a:off x="1357531" y="2727522"/>
            <a:ext cx="3991724" cy="1316001"/>
          </a:xfrm>
          <a:prstGeom prst="rect">
            <a:avLst/>
          </a:prstGeom>
        </p:spPr>
        <p:txBody>
          <a:bodyPr vert="horz" wrap="square" lIns="0" tIns="0" rIns="0" bIns="0" anchor="t" anchorCtr="0">
            <a:spAutoFit/>
          </a:bodyPr>
          <a:lstStyle>
            <a:lvl1pPr marL="0" indent="0" algn="r" defTabSz="914476" rtl="0" eaLnBrk="1" latinLnBrk="0" hangingPunct="1">
              <a:lnSpc>
                <a:spcPct val="120000"/>
              </a:lnSpc>
              <a:spcBef>
                <a:spcPts val="0"/>
              </a:spcBef>
              <a:buFont typeface="Arial" panose="020B0604020202020204" pitchFamily="34" charset="0"/>
              <a:buNone/>
              <a:defRPr sz="1186"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800" b="1" dirty="0"/>
          </a:p>
          <a:p>
            <a:pPr algn="just"/>
            <a:r>
              <a:rPr lang="en-GB" sz="1400" dirty="0">
                <a:solidFill>
                  <a:schemeClr val="tx1"/>
                </a:solidFill>
              </a:rPr>
              <a:t>Banks can quickly </a:t>
            </a:r>
            <a:r>
              <a:rPr lang="en-GB" sz="1400" dirty="0" err="1">
                <a:solidFill>
                  <a:schemeClr val="tx1"/>
                </a:solidFill>
              </a:rPr>
              <a:t>analyze</a:t>
            </a:r>
            <a:r>
              <a:rPr lang="en-GB" sz="1400" dirty="0">
                <a:solidFill>
                  <a:schemeClr val="tx1"/>
                </a:solidFill>
              </a:rPr>
              <a:t>    consumers with big data analytics and tailored to their own circumstances to match the customer's investment products, even with automatic matching.</a:t>
            </a:r>
          </a:p>
          <a:p>
            <a:pPr lvl="0"/>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78" name="Rounded Rectangle 15"/>
          <p:cNvSpPr/>
          <p:nvPr/>
        </p:nvSpPr>
        <p:spPr>
          <a:xfrm>
            <a:off x="5445946" y="4310441"/>
            <a:ext cx="867022" cy="86786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Text Placeholder 7"/>
          <p:cNvSpPr txBox="1">
            <a:spLocks/>
          </p:cNvSpPr>
          <p:nvPr/>
        </p:nvSpPr>
        <p:spPr>
          <a:xfrm>
            <a:off x="1482371" y="4210574"/>
            <a:ext cx="3783252" cy="215444"/>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3"/>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400" dirty="0"/>
              <a:t>Optimize lending decisions</a:t>
            </a:r>
          </a:p>
        </p:txBody>
      </p:sp>
      <p:sp>
        <p:nvSpPr>
          <p:cNvPr id="80" name="Text Placeholder 2"/>
          <p:cNvSpPr txBox="1">
            <a:spLocks/>
          </p:cNvSpPr>
          <p:nvPr/>
        </p:nvSpPr>
        <p:spPr>
          <a:xfrm>
            <a:off x="1351278" y="4453382"/>
            <a:ext cx="3991724" cy="1268874"/>
          </a:xfrm>
          <a:prstGeom prst="rect">
            <a:avLst/>
          </a:prstGeom>
        </p:spPr>
        <p:txBody>
          <a:bodyPr vert="horz" wrap="square" lIns="0" tIns="0" rIns="0" bIns="0" anchor="t" anchorCtr="0">
            <a:spAutoFit/>
          </a:bodyPr>
          <a:lstStyle>
            <a:lvl1pPr marL="0" indent="0" algn="r" defTabSz="914476" rtl="0" eaLnBrk="1" latinLnBrk="0" hangingPunct="1">
              <a:lnSpc>
                <a:spcPct val="120000"/>
              </a:lnSpc>
              <a:spcBef>
                <a:spcPts val="0"/>
              </a:spcBef>
              <a:buFont typeface="Arial" panose="020B0604020202020204" pitchFamily="34" charset="0"/>
              <a:buNone/>
              <a:defRPr sz="1186"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400" dirty="0">
                <a:solidFill>
                  <a:schemeClr val="tx1"/>
                </a:solidFill>
              </a:rPr>
              <a:t>Big data can </a:t>
            </a:r>
            <a:r>
              <a:rPr lang="en-GB" sz="1400" dirty="0" err="1">
                <a:solidFill>
                  <a:schemeClr val="tx1"/>
                </a:solidFill>
              </a:rPr>
              <a:t>analyze</a:t>
            </a:r>
            <a:r>
              <a:rPr lang="en-GB" sz="1400" dirty="0">
                <a:solidFill>
                  <a:schemeClr val="tx1"/>
                </a:solidFill>
              </a:rPr>
              <a:t> the borrower's reputation information and repayment ability from multiple perspectives. The entire loan process can be simplified to minutes or even seconds.</a:t>
            </a:r>
          </a:p>
          <a:p>
            <a:pPr lvl="0" algn="just"/>
            <a:r>
              <a:rPr lang="en-US" altLang="zh-CN"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p>
        </p:txBody>
      </p:sp>
      <p:sp>
        <p:nvSpPr>
          <p:cNvPr id="81" name="Text Placeholder 7"/>
          <p:cNvSpPr txBox="1">
            <a:spLocks/>
          </p:cNvSpPr>
          <p:nvPr/>
        </p:nvSpPr>
        <p:spPr>
          <a:xfrm>
            <a:off x="5608229" y="1409587"/>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01</a:t>
            </a:r>
          </a:p>
        </p:txBody>
      </p:sp>
      <p:sp>
        <p:nvSpPr>
          <p:cNvPr id="82" name="Text Placeholder 7"/>
          <p:cNvSpPr txBox="1">
            <a:spLocks/>
          </p:cNvSpPr>
          <p:nvPr/>
        </p:nvSpPr>
        <p:spPr>
          <a:xfrm>
            <a:off x="5617249" y="2884745"/>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02</a:t>
            </a:r>
          </a:p>
        </p:txBody>
      </p:sp>
      <p:sp>
        <p:nvSpPr>
          <p:cNvPr id="83" name="Text Placeholder 7"/>
          <p:cNvSpPr txBox="1">
            <a:spLocks/>
          </p:cNvSpPr>
          <p:nvPr/>
        </p:nvSpPr>
        <p:spPr>
          <a:xfrm>
            <a:off x="5617249" y="4475357"/>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03</a:t>
            </a:r>
          </a:p>
        </p:txBody>
      </p:sp>
      <p:sp>
        <p:nvSpPr>
          <p:cNvPr id="85" name="TextBox 8"/>
          <p:cNvSpPr txBox="1"/>
          <p:nvPr/>
        </p:nvSpPr>
        <p:spPr>
          <a:xfrm>
            <a:off x="1448998" y="178575"/>
            <a:ext cx="10092945" cy="565604"/>
          </a:xfrm>
          <a:prstGeom prst="rect">
            <a:avLst/>
          </a:prstGeom>
          <a:noFill/>
        </p:spPr>
        <p:txBody>
          <a:bodyPr wrap="square" rtlCol="0" anchor="ctr">
            <a:spAutoFit/>
          </a:bodyPr>
          <a:lstStyle/>
          <a:p>
            <a:pPr algn="ctr">
              <a:lnSpc>
                <a:spcPct val="120000"/>
              </a:lnSpc>
              <a:spcBef>
                <a:spcPts val="0"/>
              </a:spcBef>
              <a:spcAft>
                <a:spcPts val="0"/>
              </a:spcAft>
            </a:pPr>
            <a:r>
              <a:rPr lang="en-US"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Future Data Analytics Trends for Changing Banking</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1028" name="Picture 4" descr="“banking”的图片搜索结果">
            <a:hlinkClick r:id="rId3"/>
            <a:extLst>
              <a:ext uri="{FF2B5EF4-FFF2-40B4-BE49-F238E27FC236}">
                <a16:creationId xmlns:a16="http://schemas.microsoft.com/office/drawing/2014/main" id="{E0B25F38-AA85-4197-B777-C5E3C69F5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703" y="1024037"/>
            <a:ext cx="4441676" cy="4441676"/>
          </a:xfrm>
          <a:prstGeom prst="rect">
            <a:avLst/>
          </a:prstGeom>
          <a:noFill/>
          <a:extLst>
            <a:ext uri="{909E8E84-426E-40DD-AFC4-6F175D3DCCD1}">
              <a14:hiddenFill xmlns:a14="http://schemas.microsoft.com/office/drawing/2010/main">
                <a:solidFill>
                  <a:srgbClr val="FFFFFF"/>
                </a:solidFill>
              </a14:hiddenFill>
            </a:ext>
          </a:extLst>
        </p:spPr>
      </p:pic>
      <p:pic>
        <p:nvPicPr>
          <p:cNvPr id="3" name="图形 2" descr="美元">
            <a:extLst>
              <a:ext uri="{FF2B5EF4-FFF2-40B4-BE49-F238E27FC236}">
                <a16:creationId xmlns:a16="http://schemas.microsoft.com/office/drawing/2014/main" id="{33222371-3511-4351-AA1C-EB5559DA36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4703" y="3741236"/>
            <a:ext cx="450000" cy="450000"/>
          </a:xfrm>
          <a:prstGeom prst="rect">
            <a:avLst/>
          </a:prstGeom>
        </p:spPr>
      </p:pic>
      <p:pic>
        <p:nvPicPr>
          <p:cNvPr id="5" name="图形 4" descr="英镑">
            <a:extLst>
              <a:ext uri="{FF2B5EF4-FFF2-40B4-BE49-F238E27FC236}">
                <a16:creationId xmlns:a16="http://schemas.microsoft.com/office/drawing/2014/main" id="{10A36B0B-B077-4F8F-AA04-0B3AF4B483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5491" y="3760348"/>
            <a:ext cx="430888" cy="430888"/>
          </a:xfrm>
          <a:prstGeom prst="rect">
            <a:avLst/>
          </a:prstGeom>
        </p:spPr>
      </p:pic>
      <p:pic>
        <p:nvPicPr>
          <p:cNvPr id="7" name="图形 6" descr="元">
            <a:extLst>
              <a:ext uri="{FF2B5EF4-FFF2-40B4-BE49-F238E27FC236}">
                <a16:creationId xmlns:a16="http://schemas.microsoft.com/office/drawing/2014/main" id="{7F43A78F-DA59-4BB5-9219-E5EE0980E8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49455" y="2303405"/>
            <a:ext cx="456766" cy="456766"/>
          </a:xfrm>
          <a:prstGeom prst="rect">
            <a:avLst/>
          </a:prstGeom>
        </p:spPr>
      </p:pic>
      <p:pic>
        <p:nvPicPr>
          <p:cNvPr id="9" name="图形 8" descr="比特币">
            <a:extLst>
              <a:ext uri="{FF2B5EF4-FFF2-40B4-BE49-F238E27FC236}">
                <a16:creationId xmlns:a16="http://schemas.microsoft.com/office/drawing/2014/main" id="{7B0DFD9F-C958-4937-BAD8-873FB978EC6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605839" y="2045890"/>
            <a:ext cx="409810" cy="409810"/>
          </a:xfrm>
          <a:prstGeom prst="rect">
            <a:avLst/>
          </a:prstGeom>
        </p:spPr>
      </p:pic>
    </p:spTree>
    <p:extLst>
      <p:ext uri="{BB962C8B-B14F-4D97-AF65-F5344CB8AC3E}">
        <p14:creationId xmlns:p14="http://schemas.microsoft.com/office/powerpoint/2010/main" val="196761106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73">
                                            <p:txEl>
                                              <p:pRg st="0" end="0"/>
                                            </p:txEl>
                                          </p:spTgt>
                                        </p:tgtEl>
                                        <p:attrNameLst>
                                          <p:attrName>style.visibility</p:attrName>
                                        </p:attrNameLst>
                                      </p:cBhvr>
                                      <p:to>
                                        <p:strVal val="visible"/>
                                      </p:to>
                                    </p:set>
                                    <p:anim calcmode="lin" valueType="num">
                                      <p:cBhvr>
                                        <p:cTn id="7"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
                                            <p:txEl>
                                              <p:pRg st="0" end="0"/>
                                            </p:txEl>
                                          </p:spTgt>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par>
                                <p:cTn id="15" presetID="23" presetClass="entr" presetSubtype="16" fill="hold" grpId="0" nodeType="withEffect">
                                  <p:stCondLst>
                                    <p:cond delay="200"/>
                                  </p:stCondLst>
                                  <p:childTnLst>
                                    <p:set>
                                      <p:cBhvr>
                                        <p:cTn id="16" dur="1" fill="hold">
                                          <p:stCondLst>
                                            <p:cond delay="0"/>
                                          </p:stCondLst>
                                        </p:cTn>
                                        <p:tgtEl>
                                          <p:spTgt spid="74">
                                            <p:txEl>
                                              <p:pRg st="0" end="0"/>
                                            </p:txEl>
                                          </p:spTgt>
                                        </p:tgtEl>
                                        <p:attrNameLst>
                                          <p:attrName>style.visibility</p:attrName>
                                        </p:attrNameLst>
                                      </p:cBhvr>
                                      <p:to>
                                        <p:strVal val="visible"/>
                                      </p:to>
                                    </p:set>
                                    <p:anim calcmode="lin" valueType="num">
                                      <p:cBhvr>
                                        <p:cTn id="17" dur="5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74">
                                            <p:txEl>
                                              <p:pRg st="0" end="0"/>
                                            </p:txEl>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200"/>
                                  </p:stCondLst>
                                  <p:childTnLst>
                                    <p:set>
                                      <p:cBhvr>
                                        <p:cTn id="20" dur="1" fill="hold">
                                          <p:stCondLst>
                                            <p:cond delay="0"/>
                                          </p:stCondLst>
                                        </p:cTn>
                                        <p:tgtEl>
                                          <p:spTgt spid="74">
                                            <p:txEl>
                                              <p:pRg st="1" end="1"/>
                                            </p:txEl>
                                          </p:spTgt>
                                        </p:tgtEl>
                                        <p:attrNameLst>
                                          <p:attrName>style.visibility</p:attrName>
                                        </p:attrNameLst>
                                      </p:cBhvr>
                                      <p:to>
                                        <p:strVal val="visible"/>
                                      </p:to>
                                    </p:set>
                                    <p:anim calcmode="lin" valueType="num">
                                      <p:cBhvr>
                                        <p:cTn id="21" dur="500" fill="hold"/>
                                        <p:tgtEl>
                                          <p:spTgt spid="74">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74">
                                            <p:txEl>
                                              <p:pRg st="1" end="1"/>
                                            </p:txEl>
                                          </p:spTgt>
                                        </p:tgtEl>
                                        <p:attrNameLst>
                                          <p:attrName>ppt_h</p:attrName>
                                        </p:attrNameLst>
                                      </p:cBhvr>
                                      <p:tavLst>
                                        <p:tav tm="0">
                                          <p:val>
                                            <p:fltVal val="0"/>
                                          </p:val>
                                        </p:tav>
                                        <p:tav tm="100000">
                                          <p:val>
                                            <p:strVal val="#ppt_h"/>
                                          </p:val>
                                        </p:tav>
                                      </p:tavLst>
                                    </p:anim>
                                  </p:childTnLst>
                                </p:cTn>
                              </p:par>
                              <p:par>
                                <p:cTn id="23" presetID="53" presetClass="entr" presetSubtype="16" fill="hold" grpId="0" nodeType="withEffect">
                                  <p:stCondLst>
                                    <p:cond delay="200"/>
                                  </p:stCondLst>
                                  <p:childTnLst>
                                    <p:set>
                                      <p:cBhvr>
                                        <p:cTn id="24" dur="1" fill="hold">
                                          <p:stCondLst>
                                            <p:cond delay="0"/>
                                          </p:stCondLst>
                                        </p:cTn>
                                        <p:tgtEl>
                                          <p:spTgt spid="76">
                                            <p:txEl>
                                              <p:pRg st="0" end="0"/>
                                            </p:txEl>
                                          </p:spTgt>
                                        </p:tgtEl>
                                        <p:attrNameLst>
                                          <p:attrName>style.visibility</p:attrName>
                                        </p:attrNameLst>
                                      </p:cBhvr>
                                      <p:to>
                                        <p:strVal val="visible"/>
                                      </p:to>
                                    </p:set>
                                    <p:anim calcmode="lin" valueType="num">
                                      <p:cBhvr>
                                        <p:cTn id="25" dur="5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76">
                                            <p:txEl>
                                              <p:pRg st="0" end="0"/>
                                            </p:txEl>
                                          </p:spTgt>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75"/>
                                        </p:tgtEl>
                                        <p:attrNameLst>
                                          <p:attrName>style.visibility</p:attrName>
                                        </p:attrNameLst>
                                      </p:cBhvr>
                                      <p:to>
                                        <p:strVal val="visible"/>
                                      </p:to>
                                    </p:set>
                                    <p:anim calcmode="lin" valueType="num">
                                      <p:cBhvr>
                                        <p:cTn id="30" dur="500" fill="hold"/>
                                        <p:tgtEl>
                                          <p:spTgt spid="75"/>
                                        </p:tgtEl>
                                        <p:attrNameLst>
                                          <p:attrName>ppt_w</p:attrName>
                                        </p:attrNameLst>
                                      </p:cBhvr>
                                      <p:tavLst>
                                        <p:tav tm="0">
                                          <p:val>
                                            <p:fltVal val="0"/>
                                          </p:val>
                                        </p:tav>
                                        <p:tav tm="100000">
                                          <p:val>
                                            <p:strVal val="#ppt_w"/>
                                          </p:val>
                                        </p:tav>
                                      </p:tavLst>
                                    </p:anim>
                                    <p:anim calcmode="lin" valueType="num">
                                      <p:cBhvr>
                                        <p:cTn id="31" dur="500" fill="hold"/>
                                        <p:tgtEl>
                                          <p:spTgt spid="75"/>
                                        </p:tgtEl>
                                        <p:attrNameLst>
                                          <p:attrName>ppt_h</p:attrName>
                                        </p:attrNameLst>
                                      </p:cBhvr>
                                      <p:tavLst>
                                        <p:tav tm="0">
                                          <p:val>
                                            <p:fltVal val="0"/>
                                          </p:val>
                                        </p:tav>
                                        <p:tav tm="100000">
                                          <p:val>
                                            <p:strVal val="#ppt_h"/>
                                          </p:val>
                                        </p:tav>
                                      </p:tavLst>
                                    </p:anim>
                                    <p:animEffect transition="in" filter="fade">
                                      <p:cBhvr>
                                        <p:cTn id="32" dur="500"/>
                                        <p:tgtEl>
                                          <p:spTgt spid="75"/>
                                        </p:tgtEl>
                                      </p:cBhvr>
                                    </p:animEffect>
                                  </p:childTnLst>
                                </p:cTn>
                              </p:par>
                              <p:par>
                                <p:cTn id="33" presetID="23" presetClass="entr" presetSubtype="16" fill="hold" grpId="0" nodeType="withEffect">
                                  <p:stCondLst>
                                    <p:cond delay="200"/>
                                  </p:stCondLst>
                                  <p:childTnLst>
                                    <p:set>
                                      <p:cBhvr>
                                        <p:cTn id="34" dur="1" fill="hold">
                                          <p:stCondLst>
                                            <p:cond delay="0"/>
                                          </p:stCondLst>
                                        </p:cTn>
                                        <p:tgtEl>
                                          <p:spTgt spid="77">
                                            <p:txEl>
                                              <p:pRg st="1" end="1"/>
                                            </p:txEl>
                                          </p:spTgt>
                                        </p:tgtEl>
                                        <p:attrNameLst>
                                          <p:attrName>style.visibility</p:attrName>
                                        </p:attrNameLst>
                                      </p:cBhvr>
                                      <p:to>
                                        <p:strVal val="visible"/>
                                      </p:to>
                                    </p:set>
                                    <p:anim calcmode="lin" valueType="num">
                                      <p:cBhvr>
                                        <p:cTn id="35" dur="500" fill="hold"/>
                                        <p:tgtEl>
                                          <p:spTgt spid="77">
                                            <p:txEl>
                                              <p:pRg st="1" end="1"/>
                                            </p:txEl>
                                          </p:spTgt>
                                        </p:tgtEl>
                                        <p:attrNameLst>
                                          <p:attrName>ppt_w</p:attrName>
                                        </p:attrNameLst>
                                      </p:cBhvr>
                                      <p:tavLst>
                                        <p:tav tm="0">
                                          <p:val>
                                            <p:fltVal val="0"/>
                                          </p:val>
                                        </p:tav>
                                        <p:tav tm="100000">
                                          <p:val>
                                            <p:strVal val="#ppt_w"/>
                                          </p:val>
                                        </p:tav>
                                      </p:tavLst>
                                    </p:anim>
                                    <p:anim calcmode="lin" valueType="num">
                                      <p:cBhvr>
                                        <p:cTn id="36" dur="500" fill="hold"/>
                                        <p:tgtEl>
                                          <p:spTgt spid="77">
                                            <p:txEl>
                                              <p:pRg st="1" end="1"/>
                                            </p:txEl>
                                          </p:spTgt>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200"/>
                                  </p:stCondLst>
                                  <p:childTnLst>
                                    <p:set>
                                      <p:cBhvr>
                                        <p:cTn id="38" dur="1" fill="hold">
                                          <p:stCondLst>
                                            <p:cond delay="0"/>
                                          </p:stCondLst>
                                        </p:cTn>
                                        <p:tgtEl>
                                          <p:spTgt spid="77">
                                            <p:txEl>
                                              <p:pRg st="2" end="2"/>
                                            </p:txEl>
                                          </p:spTgt>
                                        </p:tgtEl>
                                        <p:attrNameLst>
                                          <p:attrName>style.visibility</p:attrName>
                                        </p:attrNameLst>
                                      </p:cBhvr>
                                      <p:to>
                                        <p:strVal val="visible"/>
                                      </p:to>
                                    </p:set>
                                    <p:anim calcmode="lin" valueType="num">
                                      <p:cBhvr>
                                        <p:cTn id="39" dur="500" fill="hold"/>
                                        <p:tgtEl>
                                          <p:spTgt spid="77">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77">
                                            <p:txEl>
                                              <p:pRg st="2" end="2"/>
                                            </p:txEl>
                                          </p:spTgt>
                                        </p:tgtEl>
                                        <p:attrNameLst>
                                          <p:attrName>ppt_h</p:attrName>
                                        </p:attrNameLst>
                                      </p:cBhvr>
                                      <p:tavLst>
                                        <p:tav tm="0">
                                          <p:val>
                                            <p:fltVal val="0"/>
                                          </p:val>
                                        </p:tav>
                                        <p:tav tm="100000">
                                          <p:val>
                                            <p:strVal val="#ppt_h"/>
                                          </p:val>
                                        </p:tav>
                                      </p:tavLst>
                                    </p:anim>
                                  </p:childTnLst>
                                </p:cTn>
                              </p:par>
                              <p:par>
                                <p:cTn id="41" presetID="53" presetClass="entr" presetSubtype="16" fill="hold" grpId="0" nodeType="withEffect">
                                  <p:stCondLst>
                                    <p:cond delay="200"/>
                                  </p:stCondLst>
                                  <p:childTnLst>
                                    <p:set>
                                      <p:cBhvr>
                                        <p:cTn id="42" dur="1" fill="hold">
                                          <p:stCondLst>
                                            <p:cond delay="0"/>
                                          </p:stCondLst>
                                        </p:cTn>
                                        <p:tgtEl>
                                          <p:spTgt spid="79">
                                            <p:txEl>
                                              <p:pRg st="0" end="0"/>
                                            </p:txEl>
                                          </p:spTgt>
                                        </p:tgtEl>
                                        <p:attrNameLst>
                                          <p:attrName>style.visibility</p:attrName>
                                        </p:attrNameLst>
                                      </p:cBhvr>
                                      <p:to>
                                        <p:strVal val="visible"/>
                                      </p:to>
                                    </p:set>
                                    <p:anim calcmode="lin" valueType="num">
                                      <p:cBhvr>
                                        <p:cTn id="43" dur="5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79">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78"/>
                                        </p:tgtEl>
                                        <p:attrNameLst>
                                          <p:attrName>style.visibility</p:attrName>
                                        </p:attrNameLst>
                                      </p:cBhvr>
                                      <p:to>
                                        <p:strVal val="visible"/>
                                      </p:to>
                                    </p:set>
                                    <p:anim calcmode="lin" valueType="num">
                                      <p:cBhvr>
                                        <p:cTn id="48" dur="500" fill="hold"/>
                                        <p:tgtEl>
                                          <p:spTgt spid="78"/>
                                        </p:tgtEl>
                                        <p:attrNameLst>
                                          <p:attrName>ppt_w</p:attrName>
                                        </p:attrNameLst>
                                      </p:cBhvr>
                                      <p:tavLst>
                                        <p:tav tm="0">
                                          <p:val>
                                            <p:fltVal val="0"/>
                                          </p:val>
                                        </p:tav>
                                        <p:tav tm="100000">
                                          <p:val>
                                            <p:strVal val="#ppt_w"/>
                                          </p:val>
                                        </p:tav>
                                      </p:tavLst>
                                    </p:anim>
                                    <p:anim calcmode="lin" valueType="num">
                                      <p:cBhvr>
                                        <p:cTn id="49" dur="500" fill="hold"/>
                                        <p:tgtEl>
                                          <p:spTgt spid="78"/>
                                        </p:tgtEl>
                                        <p:attrNameLst>
                                          <p:attrName>ppt_h</p:attrName>
                                        </p:attrNameLst>
                                      </p:cBhvr>
                                      <p:tavLst>
                                        <p:tav tm="0">
                                          <p:val>
                                            <p:fltVal val="0"/>
                                          </p:val>
                                        </p:tav>
                                        <p:tav tm="100000">
                                          <p:val>
                                            <p:strVal val="#ppt_h"/>
                                          </p:val>
                                        </p:tav>
                                      </p:tavLst>
                                    </p:anim>
                                    <p:animEffect transition="in" filter="fade">
                                      <p:cBhvr>
                                        <p:cTn id="50" dur="500"/>
                                        <p:tgtEl>
                                          <p:spTgt spid="78"/>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80">
                                            <p:txEl>
                                              <p:pRg st="0" end="0"/>
                                            </p:txEl>
                                          </p:spTgt>
                                        </p:tgtEl>
                                        <p:attrNameLst>
                                          <p:attrName>style.visibility</p:attrName>
                                        </p:attrNameLst>
                                      </p:cBhvr>
                                      <p:to>
                                        <p:strVal val="visible"/>
                                      </p:to>
                                    </p:set>
                                    <p:anim calcmode="lin" valueType="num">
                                      <p:cBhvr>
                                        <p:cTn id="53" dur="5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80">
                                            <p:txEl>
                                              <p:pRg st="0" end="0"/>
                                            </p:txEl>
                                          </p:spTgt>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200"/>
                                  </p:stCondLst>
                                  <p:childTnLst>
                                    <p:set>
                                      <p:cBhvr>
                                        <p:cTn id="56" dur="1" fill="hold">
                                          <p:stCondLst>
                                            <p:cond delay="0"/>
                                          </p:stCondLst>
                                        </p:cTn>
                                        <p:tgtEl>
                                          <p:spTgt spid="80">
                                            <p:txEl>
                                              <p:pRg st="1" end="1"/>
                                            </p:txEl>
                                          </p:spTgt>
                                        </p:tgtEl>
                                        <p:attrNameLst>
                                          <p:attrName>style.visibility</p:attrName>
                                        </p:attrNameLst>
                                      </p:cBhvr>
                                      <p:to>
                                        <p:strVal val="visible"/>
                                      </p:to>
                                    </p:set>
                                    <p:anim calcmode="lin" valueType="num">
                                      <p:cBhvr>
                                        <p:cTn id="57" dur="500" fill="hold"/>
                                        <p:tgtEl>
                                          <p:spTgt spid="80">
                                            <p:txEl>
                                              <p:pRg st="1" end="1"/>
                                            </p:txEl>
                                          </p:spTgt>
                                        </p:tgtEl>
                                        <p:attrNameLst>
                                          <p:attrName>ppt_w</p:attrName>
                                        </p:attrNameLst>
                                      </p:cBhvr>
                                      <p:tavLst>
                                        <p:tav tm="0">
                                          <p:val>
                                            <p:fltVal val="0"/>
                                          </p:val>
                                        </p:tav>
                                        <p:tav tm="100000">
                                          <p:val>
                                            <p:strVal val="#ppt_w"/>
                                          </p:val>
                                        </p:tav>
                                      </p:tavLst>
                                    </p:anim>
                                    <p:anim calcmode="lin" valueType="num">
                                      <p:cBhvr>
                                        <p:cTn id="58" dur="500" fill="hold"/>
                                        <p:tgtEl>
                                          <p:spTgt spid="80">
                                            <p:txEl>
                                              <p:pRg st="1" end="1"/>
                                            </p:txEl>
                                          </p:spTgt>
                                        </p:tgtEl>
                                        <p:attrNameLst>
                                          <p:attrName>ppt_h</p:attrName>
                                        </p:attrNameLst>
                                      </p:cBhvr>
                                      <p:tavLst>
                                        <p:tav tm="0">
                                          <p:val>
                                            <p:fltVal val="0"/>
                                          </p:val>
                                        </p:tav>
                                        <p:tav tm="100000">
                                          <p:val>
                                            <p:strVal val="#ppt_h"/>
                                          </p:val>
                                        </p:tav>
                                      </p:tavLst>
                                    </p:anim>
                                  </p:childTnLst>
                                </p:cTn>
                              </p:par>
                              <p:par>
                                <p:cTn id="59" presetID="53" presetClass="entr" presetSubtype="16" fill="hold" grpId="0" nodeType="withEffect">
                                  <p:stCondLst>
                                    <p:cond delay="200"/>
                                  </p:stCondLst>
                                  <p:childTnLst>
                                    <p:set>
                                      <p:cBhvr>
                                        <p:cTn id="60" dur="1" fill="hold">
                                          <p:stCondLst>
                                            <p:cond delay="0"/>
                                          </p:stCondLst>
                                        </p:cTn>
                                        <p:tgtEl>
                                          <p:spTgt spid="81">
                                            <p:txEl>
                                              <p:pRg st="0" end="0"/>
                                            </p:txEl>
                                          </p:spTgt>
                                        </p:tgtEl>
                                        <p:attrNameLst>
                                          <p:attrName>style.visibility</p:attrName>
                                        </p:attrNameLst>
                                      </p:cBhvr>
                                      <p:to>
                                        <p:strVal val="visible"/>
                                      </p:to>
                                    </p:set>
                                    <p:anim calcmode="lin" valueType="num">
                                      <p:cBhvr>
                                        <p:cTn id="61"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81">
                                            <p:txEl>
                                              <p:pRg st="0" end="0"/>
                                            </p:txEl>
                                          </p:spTgt>
                                        </p:tgtEl>
                                      </p:cBhvr>
                                    </p:animEffect>
                                  </p:childTnLst>
                                </p:cTn>
                              </p:par>
                              <p:par>
                                <p:cTn id="64" presetID="53" presetClass="entr" presetSubtype="16" fill="hold" grpId="0" nodeType="withEffect">
                                  <p:stCondLst>
                                    <p:cond delay="200"/>
                                  </p:stCondLst>
                                  <p:childTnLst>
                                    <p:set>
                                      <p:cBhvr>
                                        <p:cTn id="65" dur="1" fill="hold">
                                          <p:stCondLst>
                                            <p:cond delay="0"/>
                                          </p:stCondLst>
                                        </p:cTn>
                                        <p:tgtEl>
                                          <p:spTgt spid="82">
                                            <p:txEl>
                                              <p:pRg st="0" end="0"/>
                                            </p:txEl>
                                          </p:spTgt>
                                        </p:tgtEl>
                                        <p:attrNameLst>
                                          <p:attrName>style.visibility</p:attrName>
                                        </p:attrNameLst>
                                      </p:cBhvr>
                                      <p:to>
                                        <p:strVal val="visible"/>
                                      </p:to>
                                    </p:set>
                                    <p:anim calcmode="lin" valueType="num">
                                      <p:cBhvr>
                                        <p:cTn id="66"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67"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68" dur="500"/>
                                        <p:tgtEl>
                                          <p:spTgt spid="82">
                                            <p:txEl>
                                              <p:pRg st="0" end="0"/>
                                            </p:txEl>
                                          </p:spTgt>
                                        </p:tgtEl>
                                      </p:cBhvr>
                                    </p:animEffect>
                                  </p:childTnLst>
                                </p:cTn>
                              </p:par>
                              <p:par>
                                <p:cTn id="69" presetID="53" presetClass="entr" presetSubtype="16" fill="hold" grpId="0" nodeType="withEffect">
                                  <p:stCondLst>
                                    <p:cond delay="200"/>
                                  </p:stCondLst>
                                  <p:childTnLst>
                                    <p:set>
                                      <p:cBhvr>
                                        <p:cTn id="70" dur="1" fill="hold">
                                          <p:stCondLst>
                                            <p:cond delay="0"/>
                                          </p:stCondLst>
                                        </p:cTn>
                                        <p:tgtEl>
                                          <p:spTgt spid="83">
                                            <p:txEl>
                                              <p:pRg st="0" end="0"/>
                                            </p:txEl>
                                          </p:spTgt>
                                        </p:tgtEl>
                                        <p:attrNameLst>
                                          <p:attrName>style.visibility</p:attrName>
                                        </p:attrNameLst>
                                      </p:cBhvr>
                                      <p:to>
                                        <p:strVal val="visible"/>
                                      </p:to>
                                    </p:set>
                                    <p:anim calcmode="lin" valueType="num">
                                      <p:cBhvr>
                                        <p:cTn id="71"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p:tmplLst>
          <p:tmpl lvl="1">
            <p:tnLst>
              <p:par>
                <p:cTn presetID="23" presetClass="entr" presetSubtype="16"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 calcmode="lin" valueType="num">
                      <p:cBhvr>
                        <p:cTn dur="500" fill="hold"/>
                        <p:tgtEl>
                          <p:spTgt spid="74"/>
                        </p:tgtEl>
                        <p:attrNameLst>
                          <p:attrName>ppt_w</p:attrName>
                        </p:attrNameLst>
                      </p:cBhvr>
                      <p:tavLst>
                        <p:tav tm="0">
                          <p:val>
                            <p:fltVal val="0"/>
                          </p:val>
                        </p:tav>
                        <p:tav tm="100000">
                          <p:val>
                            <p:strVal val="#ppt_w"/>
                          </p:val>
                        </p:tav>
                      </p:tavLst>
                    </p:anim>
                    <p:anim calcmode="lin" valueType="num">
                      <p:cBhvr>
                        <p:cTn dur="500" fill="hold"/>
                        <p:tgtEl>
                          <p:spTgt spid="74"/>
                        </p:tgtEl>
                        <p:attrNameLst>
                          <p:attrName>ppt_h</p:attrName>
                        </p:attrNameLst>
                      </p:cBhvr>
                      <p:tavLst>
                        <p:tav tm="0">
                          <p:val>
                            <p:fltVal val="0"/>
                          </p:val>
                        </p:tav>
                        <p:tav tm="100000">
                          <p:val>
                            <p:strVal val="#ppt_h"/>
                          </p:val>
                        </p:tav>
                      </p:tavLst>
                    </p:anim>
                  </p:childTnLst>
                </p:cTn>
              </p:par>
            </p:tnLst>
          </p:tmpl>
        </p:tmplLst>
      </p:bldP>
      <p:bldP spid="75" grpId="0" animBg="1"/>
      <p:bldP spid="76" grpId="0" build="p">
        <p:tmplLst>
          <p:tmpl lvl="1">
            <p:tnLst>
              <p:par>
                <p:cTn presetID="53" presetClass="entr" presetSubtype="16" fill="hold" nodeType="withEffect">
                  <p:stCondLst>
                    <p:cond delay="200"/>
                  </p:stCondLst>
                  <p:childTnLst>
                    <p:set>
                      <p:cBhvr>
                        <p:cTn dur="1" fill="hold">
                          <p:stCondLst>
                            <p:cond delay="0"/>
                          </p:stCondLst>
                        </p:cTn>
                        <p:tgtEl>
                          <p:spTgt spid="76"/>
                        </p:tgtEl>
                        <p:attrNameLst>
                          <p:attrName>style.visibility</p:attrName>
                        </p:attrNameLst>
                      </p:cBhvr>
                      <p:to>
                        <p:strVal val="visible"/>
                      </p:to>
                    </p:set>
                    <p:anim calcmode="lin" valueType="num">
                      <p:cBhvr>
                        <p:cTn dur="500" fill="hold"/>
                        <p:tgtEl>
                          <p:spTgt spid="76"/>
                        </p:tgtEl>
                        <p:attrNameLst>
                          <p:attrName>ppt_w</p:attrName>
                        </p:attrNameLst>
                      </p:cBhvr>
                      <p:tavLst>
                        <p:tav tm="0">
                          <p:val>
                            <p:fltVal val="0"/>
                          </p:val>
                        </p:tav>
                        <p:tav tm="100000">
                          <p:val>
                            <p:strVal val="#ppt_w"/>
                          </p:val>
                        </p:tav>
                      </p:tavLst>
                    </p:anim>
                    <p:anim calcmode="lin" valueType="num">
                      <p:cBhvr>
                        <p:cTn dur="500" fill="hold"/>
                        <p:tgtEl>
                          <p:spTgt spid="76"/>
                        </p:tgtEl>
                        <p:attrNameLst>
                          <p:attrName>ppt_h</p:attrName>
                        </p:attrNameLst>
                      </p:cBhvr>
                      <p:tavLst>
                        <p:tav tm="0">
                          <p:val>
                            <p:fltVal val="0"/>
                          </p:val>
                        </p:tav>
                        <p:tav tm="100000">
                          <p:val>
                            <p:strVal val="#ppt_h"/>
                          </p:val>
                        </p:tav>
                      </p:tavLst>
                    </p:anim>
                    <p:animEffect transition="in" filter="fade">
                      <p:cBhvr>
                        <p:cTn dur="500"/>
                        <p:tgtEl>
                          <p:spTgt spid="76"/>
                        </p:tgtEl>
                      </p:cBhvr>
                    </p:animEffect>
                  </p:childTnLst>
                </p:cTn>
              </p:par>
            </p:tnLst>
          </p:tmpl>
        </p:tmplLst>
      </p:bldP>
      <p:bldP spid="77" grpId="0" build="p">
        <p:tmplLst>
          <p:tmpl lvl="1">
            <p:tnLst>
              <p:par>
                <p:cTn presetID="23" presetClass="entr" presetSubtype="16"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childTnLst>
                </p:cTn>
              </p:par>
            </p:tnLst>
          </p:tmpl>
        </p:tmplLst>
      </p:bldP>
      <p:bldP spid="78" grpId="0" animBg="1"/>
      <p:bldP spid="79" grpId="0" build="p">
        <p:tmplLst>
          <p:tmpl lvl="1">
            <p:tnLst>
              <p:par>
                <p:cTn presetID="53" presetClass="entr" presetSubtype="16" fill="hold" nodeType="withEffect">
                  <p:stCondLst>
                    <p:cond delay="200"/>
                  </p:stCondLst>
                  <p:childTnLst>
                    <p:set>
                      <p:cBhvr>
                        <p:cTn dur="1" fill="hold">
                          <p:stCondLst>
                            <p:cond delay="0"/>
                          </p:stCondLst>
                        </p:cTn>
                        <p:tgtEl>
                          <p:spTgt spid="79"/>
                        </p:tgtEl>
                        <p:attrNameLst>
                          <p:attrName>style.visibility</p:attrName>
                        </p:attrNameLst>
                      </p:cBhvr>
                      <p:to>
                        <p:strVal val="visible"/>
                      </p:to>
                    </p:set>
                    <p:anim calcmode="lin" valueType="num">
                      <p:cBhvr>
                        <p:cTn dur="500" fill="hold"/>
                        <p:tgtEl>
                          <p:spTgt spid="79"/>
                        </p:tgtEl>
                        <p:attrNameLst>
                          <p:attrName>ppt_w</p:attrName>
                        </p:attrNameLst>
                      </p:cBhvr>
                      <p:tavLst>
                        <p:tav tm="0">
                          <p:val>
                            <p:fltVal val="0"/>
                          </p:val>
                        </p:tav>
                        <p:tav tm="100000">
                          <p:val>
                            <p:strVal val="#ppt_w"/>
                          </p:val>
                        </p:tav>
                      </p:tavLst>
                    </p:anim>
                    <p:anim calcmode="lin" valueType="num">
                      <p:cBhvr>
                        <p:cTn dur="500" fill="hold"/>
                        <p:tgtEl>
                          <p:spTgt spid="79"/>
                        </p:tgtEl>
                        <p:attrNameLst>
                          <p:attrName>ppt_h</p:attrName>
                        </p:attrNameLst>
                      </p:cBhvr>
                      <p:tavLst>
                        <p:tav tm="0">
                          <p:val>
                            <p:fltVal val="0"/>
                          </p:val>
                        </p:tav>
                        <p:tav tm="100000">
                          <p:val>
                            <p:strVal val="#ppt_h"/>
                          </p:val>
                        </p:tav>
                      </p:tavLst>
                    </p:anim>
                    <p:animEffect transition="in" filter="fade">
                      <p:cBhvr>
                        <p:cTn dur="500"/>
                        <p:tgtEl>
                          <p:spTgt spid="79"/>
                        </p:tgtEl>
                      </p:cBhvr>
                    </p:animEffect>
                  </p:childTnLst>
                </p:cTn>
              </p:par>
            </p:tnLst>
          </p:tmpl>
        </p:tmplLst>
      </p:bldP>
      <p:bldP spid="80" grpId="0" build="p">
        <p:tmplLst>
          <p:tmpl lvl="1">
            <p:tnLst>
              <p:par>
                <p:cTn presetID="23" presetClass="entr" presetSubtype="16" fill="hold" nodeType="withEffect">
                  <p:stCondLst>
                    <p:cond delay="200"/>
                  </p:stCondLst>
                  <p:childTnLst>
                    <p:set>
                      <p:cBhvr>
                        <p:cTn dur="1" fill="hold">
                          <p:stCondLst>
                            <p:cond delay="0"/>
                          </p:stCondLst>
                        </p:cTn>
                        <p:tgtEl>
                          <p:spTgt spid="80"/>
                        </p:tgtEl>
                        <p:attrNameLst>
                          <p:attrName>style.visibility</p:attrName>
                        </p:attrNameLst>
                      </p:cBhvr>
                      <p:to>
                        <p:strVal val="visible"/>
                      </p:to>
                    </p:set>
                    <p:anim calcmode="lin" valueType="num">
                      <p:cBhvr>
                        <p:cTn dur="500" fill="hold"/>
                        <p:tgtEl>
                          <p:spTgt spid="80"/>
                        </p:tgtEl>
                        <p:attrNameLst>
                          <p:attrName>ppt_w</p:attrName>
                        </p:attrNameLst>
                      </p:cBhvr>
                      <p:tavLst>
                        <p:tav tm="0">
                          <p:val>
                            <p:fltVal val="0"/>
                          </p:val>
                        </p:tav>
                        <p:tav tm="100000">
                          <p:val>
                            <p:strVal val="#ppt_w"/>
                          </p:val>
                        </p:tav>
                      </p:tavLst>
                    </p:anim>
                    <p:anim calcmode="lin" valueType="num">
                      <p:cBhvr>
                        <p:cTn dur="500" fill="hold"/>
                        <p:tgtEl>
                          <p:spTgt spid="80"/>
                        </p:tgtEl>
                        <p:attrNameLst>
                          <p:attrName>ppt_h</p:attrName>
                        </p:attrNameLst>
                      </p:cBhvr>
                      <p:tavLst>
                        <p:tav tm="0">
                          <p:val>
                            <p:fltVal val="0"/>
                          </p:val>
                        </p:tav>
                        <p:tav tm="100000">
                          <p:val>
                            <p:strVal val="#ppt_h"/>
                          </p:val>
                        </p:tav>
                      </p:tavLst>
                    </p:anim>
                  </p:childTnLst>
                </p:cTn>
              </p:par>
            </p:tnLst>
          </p:tmpl>
        </p:tmplLst>
      </p:bldP>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build="p">
        <p:tmplLst>
          <p:tmpl lvl="1">
            <p:tnLst>
              <p:par>
                <p:cTn presetID="53" presetClass="entr" presetSubtype="16"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1"/>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4</a:t>
            </a:r>
            <a:endParaRPr lang="zh-CN" altLang="en-US" sz="8435" dirty="0">
              <a:solidFill>
                <a:schemeClr val="accent1"/>
              </a:solidFill>
              <a:latin typeface="+mn-ea"/>
            </a:endParaRPr>
          </a:p>
        </p:txBody>
      </p:sp>
      <p:sp>
        <p:nvSpPr>
          <p:cNvPr id="30" name="矩形 29"/>
          <p:cNvSpPr/>
          <p:nvPr/>
        </p:nvSpPr>
        <p:spPr>
          <a:xfrm>
            <a:off x="165998" y="3811424"/>
            <a:ext cx="12526764" cy="700769"/>
          </a:xfrm>
          <a:prstGeom prst="rect">
            <a:avLst/>
          </a:prstGeom>
        </p:spPr>
        <p:txBody>
          <a:bodyPr wrap="none">
            <a:spAutoFit/>
          </a:bodyPr>
          <a:lstStyle/>
          <a:p>
            <a:pPr algn="ctr">
              <a:lnSpc>
                <a:spcPct val="120000"/>
              </a:lnSpc>
              <a:spcBef>
                <a:spcPts val="0"/>
              </a:spcBef>
              <a:spcAft>
                <a:spcPts val="0"/>
              </a:spcAft>
            </a:pPr>
            <a:r>
              <a:rPr lang="en-GB" altLang="zh-CN" sz="36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Organizational Roles into Data Analytics Within Banking</a:t>
            </a:r>
            <a:endParaRPr lang="en-US" altLang="zh-CN" sz="5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9987674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14:presetBounceEnd="30667">
                                      <p:stCondLst>
                                        <p:cond delay="1500"/>
                                      </p:stCondLst>
                                      <p:childTnLst>
                                        <p:animMotion origin="layout" path="M -2.59259E-6 -2.26514E-6 L -2.59259E-6 -0.25 " pathEditMode="relative" rAng="0" ptsTypes="AA" p14:bounceEnd="30667">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stCondLst>
                                        <p:cond delay="1500"/>
                                      </p:stCondLst>
                                      <p:childTnLst>
                                        <p:animMotion origin="layout" path="M -2.59259E-6 -2.26514E-6 L -2.59259E-6 -0.25 " pathEditMode="relative" rAng="0" ptsTypes="AA">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4">
            <a:extLst>
              <a:ext uri="{FF2B5EF4-FFF2-40B4-BE49-F238E27FC236}">
                <a16:creationId xmlns:a16="http://schemas.microsoft.com/office/drawing/2014/main" id="{F3DD903C-1C99-47B6-8CB1-0C27A751DD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823" r="2" b="2"/>
          <a:stretch/>
        </p:blipFill>
        <p:spPr>
          <a:xfrm>
            <a:off x="9813751" y="4058308"/>
            <a:ext cx="2813459" cy="2421396"/>
          </a:xfrm>
          <a:prstGeom prst="rect">
            <a:avLst/>
          </a:prstGeom>
          <a:effectLst>
            <a:softEdge rad="127000"/>
          </a:effectLst>
        </p:spPr>
      </p:pic>
      <p:sp>
        <p:nvSpPr>
          <p:cNvPr id="11" name="Freeform 13"/>
          <p:cNvSpPr>
            <a:spLocks noEditPoints="1"/>
          </p:cNvSpPr>
          <p:nvPr/>
        </p:nvSpPr>
        <p:spPr bwMode="auto">
          <a:xfrm>
            <a:off x="2706522" y="1672109"/>
            <a:ext cx="2580877" cy="3051270"/>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accent2"/>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6"/>
          <p:cNvSpPr>
            <a:spLocks noEditPoints="1"/>
          </p:cNvSpPr>
          <p:nvPr/>
        </p:nvSpPr>
        <p:spPr bwMode="auto">
          <a:xfrm>
            <a:off x="3337434" y="4810466"/>
            <a:ext cx="1319053" cy="1058034"/>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accent3"/>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Group 12"/>
          <p:cNvGrpSpPr/>
          <p:nvPr/>
        </p:nvGrpSpPr>
        <p:grpSpPr>
          <a:xfrm>
            <a:off x="2930110" y="1874328"/>
            <a:ext cx="2133701" cy="1909762"/>
            <a:chOff x="8169276" y="952501"/>
            <a:chExt cx="3781424" cy="3384550"/>
          </a:xfrm>
          <a:solidFill>
            <a:schemeClr val="accent1"/>
          </a:solidFill>
        </p:grpSpPr>
        <p:sp>
          <p:nvSpPr>
            <p:cNvPr id="14"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Oval 4"/>
          <p:cNvSpPr/>
          <p:nvPr/>
        </p:nvSpPr>
        <p:spPr>
          <a:xfrm>
            <a:off x="5936457" y="1324203"/>
            <a:ext cx="505538" cy="505538"/>
          </a:xfrm>
          <a:prstGeom prst="ellipse">
            <a:avLst/>
          </a:prstGeom>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19" name="Rectangle 18"/>
          <p:cNvSpPr/>
          <p:nvPr/>
        </p:nvSpPr>
        <p:spPr>
          <a:xfrm>
            <a:off x="6665886" y="1301372"/>
            <a:ext cx="4732039" cy="738664"/>
          </a:xfrm>
          <a:prstGeom prst="rect">
            <a:avLst/>
          </a:prstGeom>
        </p:spPr>
        <p:txBody>
          <a:bodyPr wrap="square" lIns="0" tIns="0" rIns="0" bIns="0">
            <a:spAutoFit/>
          </a:bodyPr>
          <a:lstStyle/>
          <a:p>
            <a:r>
              <a:rPr lang="en-US" sz="1600" b="1" dirty="0"/>
              <a:t>Fraud Prevention Analyst</a:t>
            </a:r>
          </a:p>
          <a:p>
            <a:r>
              <a:rPr lang="en-US" sz="1600" dirty="0"/>
              <a:t>Help customers avoid some fraud risks and eliminate abnormal expenses that customers may have</a:t>
            </a:r>
          </a:p>
        </p:txBody>
      </p:sp>
      <p:sp>
        <p:nvSpPr>
          <p:cNvPr id="20" name="Oval 19"/>
          <p:cNvSpPr/>
          <p:nvPr/>
        </p:nvSpPr>
        <p:spPr>
          <a:xfrm>
            <a:off x="5940096" y="2315710"/>
            <a:ext cx="505538" cy="505538"/>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25" name="Rectangle 24"/>
          <p:cNvSpPr/>
          <p:nvPr/>
        </p:nvSpPr>
        <p:spPr>
          <a:xfrm>
            <a:off x="6682237" y="2315710"/>
            <a:ext cx="4732039" cy="738664"/>
          </a:xfrm>
          <a:prstGeom prst="rect">
            <a:avLst/>
          </a:prstGeom>
        </p:spPr>
        <p:txBody>
          <a:bodyPr wrap="square" lIns="0" tIns="0" rIns="0" bIns="0">
            <a:spAutoFit/>
          </a:bodyPr>
          <a:lstStyle/>
          <a:p>
            <a:r>
              <a:rPr lang="en-US" sz="1600" b="1" dirty="0"/>
              <a:t>Credit Risk Analyst</a:t>
            </a:r>
          </a:p>
          <a:p>
            <a:pPr algn="just"/>
            <a:r>
              <a:rPr lang="en-US" sz="1600" dirty="0"/>
              <a:t>Enable the bank to reduce the possibility of default, and let the borrower to get the loan in time.</a:t>
            </a:r>
          </a:p>
        </p:txBody>
      </p:sp>
      <p:sp>
        <p:nvSpPr>
          <p:cNvPr id="26" name="Oval 25"/>
          <p:cNvSpPr/>
          <p:nvPr/>
        </p:nvSpPr>
        <p:spPr>
          <a:xfrm>
            <a:off x="5936457" y="3426363"/>
            <a:ext cx="505538" cy="505538"/>
          </a:xfrm>
          <a:prstGeom prst="ellipse">
            <a:avLst/>
          </a:prstGeom>
          <a:solidFill>
            <a:schemeClr val="accent3"/>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27" name="Rectangle 26"/>
          <p:cNvSpPr/>
          <p:nvPr/>
        </p:nvSpPr>
        <p:spPr>
          <a:xfrm>
            <a:off x="6665886" y="3363556"/>
            <a:ext cx="4732038" cy="738664"/>
          </a:xfrm>
          <a:prstGeom prst="rect">
            <a:avLst/>
          </a:prstGeom>
        </p:spPr>
        <p:txBody>
          <a:bodyPr wrap="square" lIns="0" tIns="0" rIns="0" bIns="0">
            <a:spAutoFit/>
          </a:bodyPr>
          <a:lstStyle/>
          <a:p>
            <a:r>
              <a:rPr lang="en-US" sz="1600" b="1" dirty="0"/>
              <a:t>Anti-Money Laundering (AML)</a:t>
            </a:r>
          </a:p>
          <a:p>
            <a:r>
              <a:rPr lang="en-GB" sz="1600" dirty="0"/>
              <a:t>Prevent money from flowing to terrorist organizations and stop money laundering.</a:t>
            </a:r>
          </a:p>
        </p:txBody>
      </p:sp>
      <p:sp>
        <p:nvSpPr>
          <p:cNvPr id="28" name="Oval 27"/>
          <p:cNvSpPr/>
          <p:nvPr/>
        </p:nvSpPr>
        <p:spPr>
          <a:xfrm>
            <a:off x="5936457" y="4411402"/>
            <a:ext cx="505538" cy="505538"/>
          </a:xfrm>
          <a:prstGeom prst="ellipse">
            <a:avLst/>
          </a:prstGeom>
          <a:solidFill>
            <a:schemeClr val="accent4"/>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spcBef>
                <a:spcPts val="0"/>
              </a:spcBef>
              <a:spcAft>
                <a:spcPts val="0"/>
              </a:spcAft>
            </a:pPr>
            <a:r>
              <a:rPr 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29" name="Rectangle 28"/>
          <p:cNvSpPr/>
          <p:nvPr/>
        </p:nvSpPr>
        <p:spPr>
          <a:xfrm>
            <a:off x="6678598" y="4411402"/>
            <a:ext cx="3543182" cy="492443"/>
          </a:xfrm>
          <a:prstGeom prst="rect">
            <a:avLst/>
          </a:prstGeom>
        </p:spPr>
        <p:txBody>
          <a:bodyPr wrap="square" lIns="0" tIns="0" rIns="0" bIns="0">
            <a:spAutoFit/>
          </a:bodyPr>
          <a:lstStyle/>
          <a:p>
            <a:r>
              <a:rPr lang="en-US" sz="1600" b="1" dirty="0"/>
              <a:t>Customer Service Analytics</a:t>
            </a:r>
            <a:endParaRPr lang="en-GB" sz="1600" dirty="0"/>
          </a:p>
          <a:p>
            <a:r>
              <a:rPr lang="en-GB" sz="1600" dirty="0"/>
              <a:t>Provide better service to consumers.</a:t>
            </a:r>
            <a:endParaRPr lang="en-US" sz="1600" dirty="0"/>
          </a:p>
        </p:txBody>
      </p:sp>
      <p:sp>
        <p:nvSpPr>
          <p:cNvPr id="17" name="TextBox 8"/>
          <p:cNvSpPr txBox="1"/>
          <p:nvPr/>
        </p:nvSpPr>
        <p:spPr>
          <a:xfrm>
            <a:off x="1172791" y="178576"/>
            <a:ext cx="10513167" cy="565604"/>
          </a:xfrm>
          <a:prstGeom prst="rect">
            <a:avLst/>
          </a:prstGeom>
          <a:noFill/>
        </p:spPr>
        <p:txBody>
          <a:bodyPr wrap="square" rtlCol="0" anchor="ctr">
            <a:spAutoFit/>
          </a:bodyPr>
          <a:lstStyle/>
          <a:p>
            <a:pPr algn="ctr">
              <a:lnSpc>
                <a:spcPct val="120000"/>
              </a:lnSpc>
              <a:spcBef>
                <a:spcPts val="0"/>
              </a:spcBef>
              <a:spcAft>
                <a:spcPts val="0"/>
              </a:spcAft>
            </a:pPr>
            <a:r>
              <a:rPr lang="en-GB"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Organizational Roles into Data Analytics Within Banking</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04408618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par>
                          <p:cTn id="20" fill="hold">
                            <p:stCondLst>
                              <p:cond delay="2000"/>
                            </p:stCondLst>
                            <p:childTnLst>
                              <p:par>
                                <p:cTn id="21" presetID="37"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900" decel="100000" fill="hold"/>
                                        <p:tgtEl>
                                          <p:spTgt spid="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27" fill="hold">
                            <p:stCondLst>
                              <p:cond delay="3000"/>
                            </p:stCondLst>
                            <p:childTnLst>
                              <p:par>
                                <p:cTn id="28" presetID="12" presetClass="entr" presetSubtype="8"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p:tgtEl>
                                          <p:spTgt spid="19"/>
                                        </p:tgtEl>
                                        <p:attrNameLst>
                                          <p:attrName>ppt_x</p:attrName>
                                        </p:attrNameLst>
                                      </p:cBhvr>
                                      <p:tavLst>
                                        <p:tav tm="0">
                                          <p:val>
                                            <p:strVal val="#ppt_x-#ppt_w*1.125000"/>
                                          </p:val>
                                        </p:tav>
                                        <p:tav tm="100000">
                                          <p:val>
                                            <p:strVal val="#ppt_x"/>
                                          </p:val>
                                        </p:tav>
                                      </p:tavLst>
                                    </p:anim>
                                    <p:animEffect transition="in" filter="wipe(right)">
                                      <p:cBhvr>
                                        <p:cTn id="31" dur="500"/>
                                        <p:tgtEl>
                                          <p:spTgt spid="19"/>
                                        </p:tgtEl>
                                      </p:cBhvr>
                                    </p:animEffect>
                                  </p:childTnLst>
                                </p:cTn>
                              </p:par>
                            </p:childTnLst>
                          </p:cTn>
                        </p:par>
                        <p:par>
                          <p:cTn id="32" fill="hold">
                            <p:stCondLst>
                              <p:cond delay="3500"/>
                            </p:stCondLst>
                            <p:childTnLst>
                              <p:par>
                                <p:cTn id="33" presetID="37"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900" decel="100000" fill="hold"/>
                                        <p:tgtEl>
                                          <p:spTgt spid="20"/>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39" fill="hold">
                            <p:stCondLst>
                              <p:cond delay="4500"/>
                            </p:stCondLst>
                            <p:childTnLst>
                              <p:par>
                                <p:cTn id="40" presetID="1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p:tgtEl>
                                          <p:spTgt spid="25"/>
                                        </p:tgtEl>
                                        <p:attrNameLst>
                                          <p:attrName>ppt_x</p:attrName>
                                        </p:attrNameLst>
                                      </p:cBhvr>
                                      <p:tavLst>
                                        <p:tav tm="0">
                                          <p:val>
                                            <p:strVal val="#ppt_x-#ppt_w*1.125000"/>
                                          </p:val>
                                        </p:tav>
                                        <p:tav tm="100000">
                                          <p:val>
                                            <p:strVal val="#ppt_x"/>
                                          </p:val>
                                        </p:tav>
                                      </p:tavLst>
                                    </p:anim>
                                    <p:animEffect transition="in" filter="wipe(right)">
                                      <p:cBhvr>
                                        <p:cTn id="43" dur="500"/>
                                        <p:tgtEl>
                                          <p:spTgt spid="25"/>
                                        </p:tgtEl>
                                      </p:cBhvr>
                                    </p:animEffect>
                                  </p:childTnLst>
                                </p:cTn>
                              </p:par>
                            </p:childTnLst>
                          </p:cTn>
                        </p:par>
                        <p:par>
                          <p:cTn id="44" fill="hold">
                            <p:stCondLst>
                              <p:cond delay="5000"/>
                            </p:stCondLst>
                            <p:childTnLst>
                              <p:par>
                                <p:cTn id="45" presetID="37"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900" decel="100000" fill="hold"/>
                                        <p:tgtEl>
                                          <p:spTgt spid="26"/>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51" fill="hold">
                            <p:stCondLst>
                              <p:cond delay="6000"/>
                            </p:stCondLst>
                            <p:childTnLst>
                              <p:par>
                                <p:cTn id="52" presetID="1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p:tgtEl>
                                          <p:spTgt spid="27"/>
                                        </p:tgtEl>
                                        <p:attrNameLst>
                                          <p:attrName>ppt_x</p:attrName>
                                        </p:attrNameLst>
                                      </p:cBhvr>
                                      <p:tavLst>
                                        <p:tav tm="0">
                                          <p:val>
                                            <p:strVal val="#ppt_x-#ppt_w*1.125000"/>
                                          </p:val>
                                        </p:tav>
                                        <p:tav tm="100000">
                                          <p:val>
                                            <p:strVal val="#ppt_x"/>
                                          </p:val>
                                        </p:tav>
                                      </p:tavLst>
                                    </p:anim>
                                    <p:animEffect transition="in" filter="wipe(right)">
                                      <p:cBhvr>
                                        <p:cTn id="55" dur="500"/>
                                        <p:tgtEl>
                                          <p:spTgt spid="27"/>
                                        </p:tgtEl>
                                      </p:cBhvr>
                                    </p:animEffect>
                                  </p:childTnLst>
                                </p:cTn>
                              </p:par>
                            </p:childTnLst>
                          </p:cTn>
                        </p:par>
                        <p:par>
                          <p:cTn id="56" fill="hold">
                            <p:stCondLst>
                              <p:cond delay="6500"/>
                            </p:stCondLst>
                            <p:childTnLst>
                              <p:par>
                                <p:cTn id="57" presetID="37" presetClass="entr" presetSubtype="0"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900" decel="100000" fill="hold"/>
                                        <p:tgtEl>
                                          <p:spTgt spid="28"/>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63" fill="hold">
                            <p:stCondLst>
                              <p:cond delay="7500"/>
                            </p:stCondLst>
                            <p:childTnLst>
                              <p:par>
                                <p:cTn id="64" presetID="12" presetClass="entr" presetSubtype="8"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p:tgtEl>
                                          <p:spTgt spid="29"/>
                                        </p:tgtEl>
                                        <p:attrNameLst>
                                          <p:attrName>ppt_x</p:attrName>
                                        </p:attrNameLst>
                                      </p:cBhvr>
                                      <p:tavLst>
                                        <p:tav tm="0">
                                          <p:val>
                                            <p:strVal val="#ppt_x-#ppt_w*1.125000"/>
                                          </p:val>
                                        </p:tav>
                                        <p:tav tm="100000">
                                          <p:val>
                                            <p:strVal val="#ppt_x"/>
                                          </p:val>
                                        </p:tav>
                                      </p:tavLst>
                                    </p:anim>
                                    <p:animEffect transition="in" filter="wipe(right)">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9" grpId="0"/>
      <p:bldP spid="20" grpId="0" animBg="1"/>
      <p:bldP spid="25" grpId="0"/>
      <p:bldP spid="26" grpId="0" animBg="1"/>
      <p:bldP spid="27" grpId="0"/>
      <p:bldP spid="28" grpId="0" animBg="1"/>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8956"/>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5</a:t>
            </a:r>
            <a:endParaRPr lang="zh-CN" altLang="en-US" sz="8435" dirty="0">
              <a:solidFill>
                <a:schemeClr val="accent1"/>
              </a:solidFill>
              <a:latin typeface="+mn-ea"/>
            </a:endParaRPr>
          </a:p>
        </p:txBody>
      </p:sp>
      <p:sp>
        <p:nvSpPr>
          <p:cNvPr id="30" name="矩形 29"/>
          <p:cNvSpPr/>
          <p:nvPr/>
        </p:nvSpPr>
        <p:spPr>
          <a:xfrm>
            <a:off x="717860" y="3811424"/>
            <a:ext cx="11423064" cy="906915"/>
          </a:xfrm>
          <a:prstGeom prst="rect">
            <a:avLst/>
          </a:prstGeom>
        </p:spPr>
        <p:txBody>
          <a:bodyPr wrap="none">
            <a:spAutoFit/>
          </a:bodyPr>
          <a:lstStyle/>
          <a:p>
            <a:pPr algn="ctr">
              <a:lnSpc>
                <a:spcPct val="150000"/>
              </a:lnSpc>
            </a:pPr>
            <a:r>
              <a:rPr lang="en-US" altLang="zh-CN" sz="4000" dirty="0">
                <a:solidFill>
                  <a:schemeClr val="accent1"/>
                </a:solidFill>
                <a:latin typeface="微软雅黑" panose="020B0503020204020204" pitchFamily="34" charset="-122"/>
                <a:ea typeface="微软雅黑" panose="020B0503020204020204" pitchFamily="34" charset="-122"/>
                <a:cs typeface="+mn-ea"/>
                <a:sym typeface="+mn-lt"/>
              </a:rPr>
              <a:t>The Current Demand for Data Analytics Talent</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8513521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5"/>
          <p:cNvSpPr>
            <a:spLocks noEditPoints="1"/>
          </p:cNvSpPr>
          <p:nvPr/>
        </p:nvSpPr>
        <p:spPr bwMode="auto">
          <a:xfrm>
            <a:off x="6303760" y="5636930"/>
            <a:ext cx="634782" cy="605549"/>
          </a:xfrm>
          <a:custGeom>
            <a:avLst/>
            <a:gdLst>
              <a:gd name="T0" fmla="*/ 488 w 501"/>
              <a:gd name="T1" fmla="*/ 12 h 434"/>
              <a:gd name="T2" fmla="*/ 459 w 501"/>
              <a:gd name="T3" fmla="*/ 0 h 434"/>
              <a:gd name="T4" fmla="*/ 42 w 501"/>
              <a:gd name="T5" fmla="*/ 0 h 434"/>
              <a:gd name="T6" fmla="*/ 12 w 501"/>
              <a:gd name="T7" fmla="*/ 12 h 434"/>
              <a:gd name="T8" fmla="*/ 0 w 501"/>
              <a:gd name="T9" fmla="*/ 42 h 434"/>
              <a:gd name="T10" fmla="*/ 0 w 501"/>
              <a:gd name="T11" fmla="*/ 325 h 434"/>
              <a:gd name="T12" fmla="*/ 12 w 501"/>
              <a:gd name="T13" fmla="*/ 355 h 434"/>
              <a:gd name="T14" fmla="*/ 42 w 501"/>
              <a:gd name="T15" fmla="*/ 367 h 434"/>
              <a:gd name="T16" fmla="*/ 184 w 501"/>
              <a:gd name="T17" fmla="*/ 367 h 434"/>
              <a:gd name="T18" fmla="*/ 179 w 501"/>
              <a:gd name="T19" fmla="*/ 387 h 434"/>
              <a:gd name="T20" fmla="*/ 171 w 501"/>
              <a:gd name="T21" fmla="*/ 406 h 434"/>
              <a:gd name="T22" fmla="*/ 167 w 501"/>
              <a:gd name="T23" fmla="*/ 417 h 434"/>
              <a:gd name="T24" fmla="*/ 172 w 501"/>
              <a:gd name="T25" fmla="*/ 429 h 434"/>
              <a:gd name="T26" fmla="*/ 184 w 501"/>
              <a:gd name="T27" fmla="*/ 434 h 434"/>
              <a:gd name="T28" fmla="*/ 317 w 501"/>
              <a:gd name="T29" fmla="*/ 434 h 434"/>
              <a:gd name="T30" fmla="*/ 329 w 501"/>
              <a:gd name="T31" fmla="*/ 429 h 434"/>
              <a:gd name="T32" fmla="*/ 334 w 501"/>
              <a:gd name="T33" fmla="*/ 417 h 434"/>
              <a:gd name="T34" fmla="*/ 330 w 501"/>
              <a:gd name="T35" fmla="*/ 406 h 434"/>
              <a:gd name="T36" fmla="*/ 321 w 501"/>
              <a:gd name="T37" fmla="*/ 387 h 434"/>
              <a:gd name="T38" fmla="*/ 317 w 501"/>
              <a:gd name="T39" fmla="*/ 367 h 434"/>
              <a:gd name="T40" fmla="*/ 459 w 501"/>
              <a:gd name="T41" fmla="*/ 367 h 434"/>
              <a:gd name="T42" fmla="*/ 488 w 501"/>
              <a:gd name="T43" fmla="*/ 355 h 434"/>
              <a:gd name="T44" fmla="*/ 501 w 501"/>
              <a:gd name="T45" fmla="*/ 325 h 434"/>
              <a:gd name="T46" fmla="*/ 501 w 501"/>
              <a:gd name="T47" fmla="*/ 42 h 434"/>
              <a:gd name="T48" fmla="*/ 488 w 501"/>
              <a:gd name="T49" fmla="*/ 12 h 434"/>
              <a:gd name="T50" fmla="*/ 467 w 501"/>
              <a:gd name="T51" fmla="*/ 259 h 434"/>
              <a:gd name="T52" fmla="*/ 465 w 501"/>
              <a:gd name="T53" fmla="*/ 264 h 434"/>
              <a:gd name="T54" fmla="*/ 459 w 501"/>
              <a:gd name="T55" fmla="*/ 267 h 434"/>
              <a:gd name="T56" fmla="*/ 42 w 501"/>
              <a:gd name="T57" fmla="*/ 267 h 434"/>
              <a:gd name="T58" fmla="*/ 36 w 501"/>
              <a:gd name="T59" fmla="*/ 264 h 434"/>
              <a:gd name="T60" fmla="*/ 33 w 501"/>
              <a:gd name="T61" fmla="*/ 259 h 434"/>
              <a:gd name="T62" fmla="*/ 33 w 501"/>
              <a:gd name="T63" fmla="*/ 42 h 434"/>
              <a:gd name="T64" fmla="*/ 36 w 501"/>
              <a:gd name="T65" fmla="*/ 36 h 434"/>
              <a:gd name="T66" fmla="*/ 42 w 501"/>
              <a:gd name="T67" fmla="*/ 33 h 434"/>
              <a:gd name="T68" fmla="*/ 459 w 501"/>
              <a:gd name="T69" fmla="*/ 33 h 434"/>
              <a:gd name="T70" fmla="*/ 465 w 501"/>
              <a:gd name="T71" fmla="*/ 36 h 434"/>
              <a:gd name="T72" fmla="*/ 467 w 501"/>
              <a:gd name="T73" fmla="*/ 42 h 434"/>
              <a:gd name="T74" fmla="*/ 467 w 501"/>
              <a:gd name="T75" fmla="*/ 259 h 434"/>
              <a:gd name="T76" fmla="*/ 467 w 501"/>
              <a:gd name="T77" fmla="*/ 259 h 434"/>
              <a:gd name="T78" fmla="*/ 467 w 501"/>
              <a:gd name="T79" fmla="*/ 25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1" h="434">
                <a:moveTo>
                  <a:pt x="488" y="12"/>
                </a:moveTo>
                <a:cubicBezTo>
                  <a:pt x="480" y="4"/>
                  <a:pt x="470" y="0"/>
                  <a:pt x="459" y="0"/>
                </a:cubicBezTo>
                <a:cubicBezTo>
                  <a:pt x="42" y="0"/>
                  <a:pt x="42" y="0"/>
                  <a:pt x="42" y="0"/>
                </a:cubicBezTo>
                <a:cubicBezTo>
                  <a:pt x="30" y="0"/>
                  <a:pt x="20" y="4"/>
                  <a:pt x="12" y="12"/>
                </a:cubicBezTo>
                <a:cubicBezTo>
                  <a:pt x="4" y="20"/>
                  <a:pt x="0" y="30"/>
                  <a:pt x="0" y="42"/>
                </a:cubicBezTo>
                <a:cubicBezTo>
                  <a:pt x="0" y="325"/>
                  <a:pt x="0" y="325"/>
                  <a:pt x="0" y="325"/>
                </a:cubicBezTo>
                <a:cubicBezTo>
                  <a:pt x="0" y="337"/>
                  <a:pt x="4" y="347"/>
                  <a:pt x="12" y="355"/>
                </a:cubicBezTo>
                <a:cubicBezTo>
                  <a:pt x="20" y="363"/>
                  <a:pt x="30" y="367"/>
                  <a:pt x="42" y="367"/>
                </a:cubicBezTo>
                <a:cubicBezTo>
                  <a:pt x="184" y="367"/>
                  <a:pt x="184" y="367"/>
                  <a:pt x="184" y="367"/>
                </a:cubicBezTo>
                <a:cubicBezTo>
                  <a:pt x="184" y="374"/>
                  <a:pt x="182" y="380"/>
                  <a:pt x="179" y="387"/>
                </a:cubicBezTo>
                <a:cubicBezTo>
                  <a:pt x="177" y="394"/>
                  <a:pt x="174" y="400"/>
                  <a:pt x="171" y="406"/>
                </a:cubicBezTo>
                <a:cubicBezTo>
                  <a:pt x="168" y="411"/>
                  <a:pt x="167" y="415"/>
                  <a:pt x="167" y="417"/>
                </a:cubicBezTo>
                <a:cubicBezTo>
                  <a:pt x="167" y="422"/>
                  <a:pt x="169" y="426"/>
                  <a:pt x="172" y="429"/>
                </a:cubicBezTo>
                <a:cubicBezTo>
                  <a:pt x="175" y="432"/>
                  <a:pt x="179" y="434"/>
                  <a:pt x="184" y="434"/>
                </a:cubicBezTo>
                <a:cubicBezTo>
                  <a:pt x="317" y="434"/>
                  <a:pt x="317" y="434"/>
                  <a:pt x="317" y="434"/>
                </a:cubicBezTo>
                <a:cubicBezTo>
                  <a:pt x="322" y="434"/>
                  <a:pt x="325" y="432"/>
                  <a:pt x="329" y="429"/>
                </a:cubicBezTo>
                <a:cubicBezTo>
                  <a:pt x="332" y="426"/>
                  <a:pt x="334" y="422"/>
                  <a:pt x="334" y="417"/>
                </a:cubicBezTo>
                <a:cubicBezTo>
                  <a:pt x="334" y="415"/>
                  <a:pt x="332" y="411"/>
                  <a:pt x="330" y="406"/>
                </a:cubicBezTo>
                <a:cubicBezTo>
                  <a:pt x="327" y="400"/>
                  <a:pt x="324" y="394"/>
                  <a:pt x="321" y="387"/>
                </a:cubicBezTo>
                <a:cubicBezTo>
                  <a:pt x="318" y="380"/>
                  <a:pt x="317" y="374"/>
                  <a:pt x="317" y="367"/>
                </a:cubicBezTo>
                <a:cubicBezTo>
                  <a:pt x="459" y="367"/>
                  <a:pt x="459" y="367"/>
                  <a:pt x="459" y="367"/>
                </a:cubicBezTo>
                <a:cubicBezTo>
                  <a:pt x="470" y="367"/>
                  <a:pt x="480" y="363"/>
                  <a:pt x="488" y="355"/>
                </a:cubicBezTo>
                <a:cubicBezTo>
                  <a:pt x="496" y="347"/>
                  <a:pt x="501" y="337"/>
                  <a:pt x="501" y="325"/>
                </a:cubicBezTo>
                <a:cubicBezTo>
                  <a:pt x="501" y="42"/>
                  <a:pt x="501" y="42"/>
                  <a:pt x="501" y="42"/>
                </a:cubicBezTo>
                <a:cubicBezTo>
                  <a:pt x="501" y="30"/>
                  <a:pt x="496" y="20"/>
                  <a:pt x="488" y="12"/>
                </a:cubicBezTo>
                <a:close/>
                <a:moveTo>
                  <a:pt x="467" y="259"/>
                </a:moveTo>
                <a:cubicBezTo>
                  <a:pt x="467" y="261"/>
                  <a:pt x="466" y="263"/>
                  <a:pt x="465" y="264"/>
                </a:cubicBezTo>
                <a:cubicBezTo>
                  <a:pt x="463" y="266"/>
                  <a:pt x="461" y="267"/>
                  <a:pt x="459" y="267"/>
                </a:cubicBezTo>
                <a:cubicBezTo>
                  <a:pt x="42" y="267"/>
                  <a:pt x="42" y="267"/>
                  <a:pt x="42" y="267"/>
                </a:cubicBezTo>
                <a:cubicBezTo>
                  <a:pt x="39" y="267"/>
                  <a:pt x="38" y="266"/>
                  <a:pt x="36" y="264"/>
                </a:cubicBezTo>
                <a:cubicBezTo>
                  <a:pt x="34" y="263"/>
                  <a:pt x="33" y="261"/>
                  <a:pt x="33" y="259"/>
                </a:cubicBezTo>
                <a:cubicBezTo>
                  <a:pt x="33" y="42"/>
                  <a:pt x="33" y="42"/>
                  <a:pt x="33" y="42"/>
                </a:cubicBezTo>
                <a:cubicBezTo>
                  <a:pt x="33" y="39"/>
                  <a:pt x="34" y="37"/>
                  <a:pt x="36" y="36"/>
                </a:cubicBezTo>
                <a:cubicBezTo>
                  <a:pt x="38" y="34"/>
                  <a:pt x="39" y="33"/>
                  <a:pt x="42" y="33"/>
                </a:cubicBezTo>
                <a:cubicBezTo>
                  <a:pt x="459" y="33"/>
                  <a:pt x="459" y="33"/>
                  <a:pt x="459" y="33"/>
                </a:cubicBezTo>
                <a:cubicBezTo>
                  <a:pt x="461" y="33"/>
                  <a:pt x="463" y="34"/>
                  <a:pt x="465" y="36"/>
                </a:cubicBezTo>
                <a:cubicBezTo>
                  <a:pt x="466" y="37"/>
                  <a:pt x="467" y="39"/>
                  <a:pt x="467" y="42"/>
                </a:cubicBezTo>
                <a:lnTo>
                  <a:pt x="467" y="259"/>
                </a:lnTo>
                <a:close/>
                <a:moveTo>
                  <a:pt x="467" y="259"/>
                </a:moveTo>
                <a:cubicBezTo>
                  <a:pt x="467" y="259"/>
                  <a:pt x="467" y="259"/>
                  <a:pt x="467" y="259"/>
                </a:cubicBezTo>
              </a:path>
            </a:pathLst>
          </a:custGeom>
          <a:solidFill>
            <a:schemeClr val="accent6"/>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8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315152" y="5636930"/>
            <a:ext cx="5466308" cy="845616"/>
          </a:xfrm>
          <a:prstGeom prst="rect">
            <a:avLst/>
          </a:prstGeom>
        </p:spPr>
        <p:txBody>
          <a:bodyPr wrap="square" lIns="0" tIns="0" rIns="0" bIns="0">
            <a:spAutoFit/>
          </a:bodyPr>
          <a:lstStyle/>
          <a:p>
            <a:pPr>
              <a:lnSpc>
                <a:spcPct val="120000"/>
              </a:lnSpc>
            </a:pPr>
            <a:r>
              <a:rPr lang="en-US" altLang="zh-CN"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The IDC Semiannual Big Data and Analytics Spending Guide of 2016</a:t>
            </a:r>
          </a:p>
        </p:txBody>
      </p:sp>
      <p:sp>
        <p:nvSpPr>
          <p:cNvPr id="43" name="Rectangle 42"/>
          <p:cNvSpPr/>
          <p:nvPr/>
        </p:nvSpPr>
        <p:spPr>
          <a:xfrm>
            <a:off x="8085559" y="5636930"/>
            <a:ext cx="3744416" cy="469552"/>
          </a:xfrm>
          <a:prstGeom prst="rect">
            <a:avLst/>
          </a:prstGeom>
        </p:spPr>
        <p:txBody>
          <a:bodyPr wrap="square" lIns="0" tIns="0" rIns="0" bIns="0">
            <a:spAutoFit/>
          </a:bodyPr>
          <a:lstStyle/>
          <a:p>
            <a:pPr>
              <a:lnSpc>
                <a:spcPct val="120000"/>
              </a:lnSpc>
            </a:pPr>
            <a:r>
              <a:rPr lang="en-US" altLang="zh-CN" sz="2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The allocation of funds</a:t>
            </a:r>
          </a:p>
        </p:txBody>
      </p:sp>
      <p:sp>
        <p:nvSpPr>
          <p:cNvPr id="29" name="TextBox 8"/>
          <p:cNvSpPr txBox="1"/>
          <p:nvPr/>
        </p:nvSpPr>
        <p:spPr>
          <a:xfrm>
            <a:off x="63904" y="440069"/>
            <a:ext cx="12479713" cy="768415"/>
          </a:xfrm>
          <a:prstGeom prst="rect">
            <a:avLst/>
          </a:prstGeom>
          <a:noFill/>
        </p:spPr>
        <p:txBody>
          <a:bodyPr wrap="square" rtlCol="0" anchor="ctr">
            <a:spAutoFit/>
          </a:bodyPr>
          <a:lstStyle/>
          <a:p>
            <a:pPr algn="ctr">
              <a:lnSpc>
                <a:spcPct val="120000"/>
              </a:lnSpc>
              <a:spcBef>
                <a:spcPts val="0"/>
              </a:spcBef>
              <a:spcAft>
                <a:spcPts val="0"/>
              </a:spcAft>
            </a:pPr>
            <a:r>
              <a:rPr lang="en-US" altLang="zh-CN" sz="40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Big Data Analytics in The Banking Sector</a:t>
            </a:r>
          </a:p>
        </p:txBody>
      </p:sp>
      <p:pic>
        <p:nvPicPr>
          <p:cNvPr id="30" name="Content Placeholder 4">
            <a:extLst>
              <a:ext uri="{FF2B5EF4-FFF2-40B4-BE49-F238E27FC236}">
                <a16:creationId xmlns:a16="http://schemas.microsoft.com/office/drawing/2014/main" id="{BBC8B2CB-E342-4D3A-A7BF-A7C841176548}"/>
              </a:ext>
            </a:extLst>
          </p:cNvPr>
          <p:cNvPicPr>
            <a:picLocks noChangeAspect="1"/>
          </p:cNvPicPr>
          <p:nvPr/>
        </p:nvPicPr>
        <p:blipFill rotWithShape="1">
          <a:blip r:embed="rId3"/>
          <a:srcRect r="3770" b="2"/>
          <a:stretch/>
        </p:blipFill>
        <p:spPr>
          <a:xfrm>
            <a:off x="-1" y="1539649"/>
            <a:ext cx="6006799" cy="3495518"/>
          </a:xfrm>
          <a:prstGeom prst="rect">
            <a:avLst/>
          </a:prstGeom>
        </p:spPr>
      </p:pic>
      <p:pic>
        <p:nvPicPr>
          <p:cNvPr id="31" name="Content Placeholder 6">
            <a:extLst>
              <a:ext uri="{FF2B5EF4-FFF2-40B4-BE49-F238E27FC236}">
                <a16:creationId xmlns:a16="http://schemas.microsoft.com/office/drawing/2014/main" id="{BB6A87A7-0199-4F07-89CC-401A6B0DF877}"/>
              </a:ext>
            </a:extLst>
          </p:cNvPr>
          <p:cNvPicPr>
            <a:picLocks noChangeAspect="1"/>
          </p:cNvPicPr>
          <p:nvPr/>
        </p:nvPicPr>
        <p:blipFill>
          <a:blip r:embed="rId4"/>
          <a:stretch>
            <a:fillRect/>
          </a:stretch>
        </p:blipFill>
        <p:spPr>
          <a:xfrm>
            <a:off x="6851951" y="1539649"/>
            <a:ext cx="6006799" cy="3555510"/>
          </a:xfrm>
          <a:prstGeom prst="rect">
            <a:avLst/>
          </a:prstGeom>
        </p:spPr>
      </p:pic>
    </p:spTree>
    <p:extLst>
      <p:ext uri="{BB962C8B-B14F-4D97-AF65-F5344CB8AC3E}">
        <p14:creationId xmlns:p14="http://schemas.microsoft.com/office/powerpoint/2010/main" val="82414023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335059" y="5437243"/>
            <a:ext cx="12188631" cy="859210"/>
          </a:xfrm>
          <a:prstGeom prst="rect">
            <a:avLst/>
          </a:prstGeom>
        </p:spPr>
        <p:txBody>
          <a:bodyPr wrap="square" lIns="0" tIns="0" rIns="0" bIns="0">
            <a:spAutoFit/>
          </a:bodyPr>
          <a:lstStyle/>
          <a:p>
            <a:pPr algn="just">
              <a:lnSpc>
                <a:spcPct val="120000"/>
              </a:lnSpc>
            </a:pPr>
            <a:r>
              <a:rPr lang="en-US" altLang="zh-CN" sz="1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New York is the city with the highest number of postings, with over 1,400 for the past month. NYC is followed by San Francisco and Seattle in the USA, London in Europe, Bengaluru in India, and Singapore.  Almost 40 percent of the job openings are interested in bachelor's degrees, almost 30 percent in master's degrees and about 25 percent in PhDs.</a:t>
            </a:r>
          </a:p>
        </p:txBody>
      </p:sp>
      <p:sp>
        <p:nvSpPr>
          <p:cNvPr id="29" name="TextBox 8"/>
          <p:cNvSpPr txBox="1"/>
          <p:nvPr/>
        </p:nvSpPr>
        <p:spPr>
          <a:xfrm>
            <a:off x="63904" y="562665"/>
            <a:ext cx="12479713" cy="523220"/>
          </a:xfrm>
          <a:prstGeom prst="rect">
            <a:avLst/>
          </a:prstGeom>
          <a:noFill/>
        </p:spPr>
        <p:txBody>
          <a:bodyPr wrap="square" rtlCol="0" anchor="ctr">
            <a:spAutoFit/>
          </a:bodyPr>
          <a:lstStyle/>
          <a:p>
            <a:pPr algn="ctr"/>
            <a:r>
              <a:rPr lang="en-US" altLang="zh-CN" sz="2800" b="1" dirty="0">
                <a:solidFill>
                  <a:srgbClr val="FF0000"/>
                </a:solidFill>
                <a:latin typeface="Arial" panose="020B0604020202020204" pitchFamily="34" charset="0"/>
                <a:cs typeface="Arial" panose="020B0604020202020204" pitchFamily="34" charset="0"/>
              </a:rPr>
              <a:t>Demand for Data Science Positions and Degrees</a:t>
            </a:r>
            <a:r>
              <a:rPr lang="zh-CN" altLang="en-US" sz="2800" b="1" dirty="0">
                <a:solidFill>
                  <a:srgbClr val="FF0000"/>
                </a:solidFill>
                <a:latin typeface="Arial" panose="020B0604020202020204" pitchFamily="34" charset="0"/>
                <a:cs typeface="Arial" panose="020B0604020202020204" pitchFamily="34" charset="0"/>
              </a:rPr>
              <a:t> </a:t>
            </a:r>
            <a:r>
              <a:rPr lang="en-US" altLang="zh-CN" sz="2800" b="1" dirty="0">
                <a:solidFill>
                  <a:srgbClr val="FF0000"/>
                </a:solidFill>
                <a:latin typeface="Arial" panose="020B0604020202020204" pitchFamily="34" charset="0"/>
                <a:cs typeface="Arial" panose="020B0604020202020204" pitchFamily="34" charset="0"/>
              </a:rPr>
              <a:t>in</a:t>
            </a:r>
            <a:r>
              <a:rPr lang="zh-CN" altLang="en-US" sz="2800" b="1" dirty="0">
                <a:solidFill>
                  <a:srgbClr val="FF0000"/>
                </a:solidFill>
                <a:latin typeface="Arial" panose="020B0604020202020204" pitchFamily="34" charset="0"/>
                <a:cs typeface="Arial" panose="020B0604020202020204" pitchFamily="34" charset="0"/>
              </a:rPr>
              <a:t> </a:t>
            </a:r>
            <a:r>
              <a:rPr lang="en-US" altLang="zh-CN" sz="2800" b="1" dirty="0">
                <a:solidFill>
                  <a:srgbClr val="FF0000"/>
                </a:solidFill>
                <a:latin typeface="Arial" panose="020B0604020202020204" pitchFamily="34" charset="0"/>
                <a:cs typeface="Arial" panose="020B0604020202020204" pitchFamily="34" charset="0"/>
              </a:rPr>
              <a:t>one</a:t>
            </a:r>
            <a:r>
              <a:rPr lang="zh-CN" altLang="en-US" sz="2800" b="1" dirty="0">
                <a:solidFill>
                  <a:srgbClr val="FF0000"/>
                </a:solidFill>
                <a:latin typeface="Arial" panose="020B0604020202020204" pitchFamily="34" charset="0"/>
                <a:cs typeface="Arial" panose="020B0604020202020204" pitchFamily="34" charset="0"/>
              </a:rPr>
              <a:t> </a:t>
            </a:r>
            <a:r>
              <a:rPr lang="en-US" altLang="zh-CN" sz="2800" b="1" dirty="0">
                <a:solidFill>
                  <a:srgbClr val="FF0000"/>
                </a:solidFill>
                <a:latin typeface="Arial" panose="020B0604020202020204" pitchFamily="34" charset="0"/>
                <a:cs typeface="Arial" panose="020B0604020202020204" pitchFamily="34" charset="0"/>
              </a:rPr>
              <a:t>month</a:t>
            </a:r>
            <a:r>
              <a:rPr lang="zh-CN" altLang="en-US" sz="2800" b="1" dirty="0">
                <a:solidFill>
                  <a:srgbClr val="FF0000"/>
                </a:solidFill>
                <a:latin typeface="Arial" panose="020B0604020202020204" pitchFamily="34" charset="0"/>
                <a:cs typeface="Arial" panose="020B0604020202020204" pitchFamily="34" charset="0"/>
              </a:rPr>
              <a:t> </a:t>
            </a:r>
            <a:r>
              <a:rPr lang="en-US" altLang="zh-CN" sz="2800" b="1" dirty="0">
                <a:solidFill>
                  <a:srgbClr val="FF0000"/>
                </a:solidFill>
                <a:latin typeface="Arial" panose="020B0604020202020204" pitchFamily="34" charset="0"/>
                <a:cs typeface="Arial" panose="020B0604020202020204" pitchFamily="34" charset="0"/>
              </a:rPr>
              <a:t>in</a:t>
            </a:r>
            <a:r>
              <a:rPr lang="zh-CN" altLang="en-US" sz="2800" b="1" dirty="0">
                <a:solidFill>
                  <a:srgbClr val="FF0000"/>
                </a:solidFill>
                <a:latin typeface="Arial" panose="020B0604020202020204" pitchFamily="34" charset="0"/>
                <a:cs typeface="Arial" panose="020B0604020202020204" pitchFamily="34" charset="0"/>
              </a:rPr>
              <a:t> </a:t>
            </a:r>
            <a:r>
              <a:rPr lang="en-US" altLang="zh-CN" sz="2800" b="1" dirty="0">
                <a:solidFill>
                  <a:srgbClr val="FF0000"/>
                </a:solidFill>
                <a:latin typeface="Arial" panose="020B0604020202020204" pitchFamily="34" charset="0"/>
                <a:cs typeface="Arial" panose="020B0604020202020204" pitchFamily="34" charset="0"/>
              </a:rPr>
              <a:t>2018</a:t>
            </a:r>
            <a:endParaRPr lang="en-US" altLang="zh-CN" sz="2800" dirty="0">
              <a:solidFill>
                <a:srgbClr val="FF00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50F3426-D775-4FE2-BAF6-C5D012465331}"/>
              </a:ext>
            </a:extLst>
          </p:cNvPr>
          <p:cNvPicPr>
            <a:picLocks noChangeAspect="1"/>
          </p:cNvPicPr>
          <p:nvPr/>
        </p:nvPicPr>
        <p:blipFill>
          <a:blip r:embed="rId3"/>
          <a:stretch>
            <a:fillRect/>
          </a:stretch>
        </p:blipFill>
        <p:spPr>
          <a:xfrm>
            <a:off x="338450" y="1312067"/>
            <a:ext cx="5943363" cy="3922618"/>
          </a:xfrm>
          <a:prstGeom prst="rect">
            <a:avLst/>
          </a:prstGeom>
        </p:spPr>
      </p:pic>
      <p:pic>
        <p:nvPicPr>
          <p:cNvPr id="9" name="Picture 8">
            <a:extLst>
              <a:ext uri="{FF2B5EF4-FFF2-40B4-BE49-F238E27FC236}">
                <a16:creationId xmlns:a16="http://schemas.microsoft.com/office/drawing/2014/main" id="{C8FC197F-6F74-49DE-B65B-C20947F02634}"/>
              </a:ext>
            </a:extLst>
          </p:cNvPr>
          <p:cNvPicPr>
            <a:picLocks noChangeAspect="1"/>
          </p:cNvPicPr>
          <p:nvPr/>
        </p:nvPicPr>
        <p:blipFill>
          <a:blip r:embed="rId4"/>
          <a:stretch>
            <a:fillRect/>
          </a:stretch>
        </p:blipFill>
        <p:spPr>
          <a:xfrm>
            <a:off x="6270199" y="1597974"/>
            <a:ext cx="6506417" cy="3350803"/>
          </a:xfrm>
          <a:prstGeom prst="rect">
            <a:avLst/>
          </a:prstGeom>
        </p:spPr>
      </p:pic>
    </p:spTree>
    <p:extLst>
      <p:ext uri="{BB962C8B-B14F-4D97-AF65-F5344CB8AC3E}">
        <p14:creationId xmlns:p14="http://schemas.microsoft.com/office/powerpoint/2010/main" val="326133854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8956"/>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6</a:t>
            </a:r>
            <a:endParaRPr lang="zh-CN" altLang="en-US" sz="8435" dirty="0">
              <a:solidFill>
                <a:schemeClr val="accent1"/>
              </a:solidFill>
              <a:latin typeface="+mn-ea"/>
            </a:endParaRPr>
          </a:p>
        </p:txBody>
      </p:sp>
      <p:sp>
        <p:nvSpPr>
          <p:cNvPr id="30" name="矩形 29"/>
          <p:cNvSpPr/>
          <p:nvPr/>
        </p:nvSpPr>
        <p:spPr>
          <a:xfrm>
            <a:off x="1198087" y="3811424"/>
            <a:ext cx="10462608" cy="906915"/>
          </a:xfrm>
          <a:prstGeom prst="rect">
            <a:avLst/>
          </a:prstGeom>
        </p:spPr>
        <p:txBody>
          <a:bodyPr wrap="none">
            <a:spAutoFit/>
          </a:bodyPr>
          <a:lstStyle/>
          <a:p>
            <a:pPr algn="ctr">
              <a:lnSpc>
                <a:spcPct val="150000"/>
              </a:lnSpc>
            </a:pPr>
            <a:r>
              <a:rPr lang="en-US" altLang="zh-CN" sz="4000" dirty="0">
                <a:solidFill>
                  <a:schemeClr val="accent1"/>
                </a:solidFill>
                <a:latin typeface="微软雅黑" panose="020B0503020204020204" pitchFamily="34" charset="-122"/>
                <a:ea typeface="微软雅黑" panose="020B0503020204020204" pitchFamily="34" charset="-122"/>
                <a:cs typeface="+mn-ea"/>
                <a:sym typeface="+mn-lt"/>
              </a:rPr>
              <a:t> Ideal Career Roles and Inspiring Positions</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3864410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51898" y="1995848"/>
            <a:ext cx="2229914" cy="3086812"/>
            <a:chOff x="580606" y="1131575"/>
            <a:chExt cx="2339350" cy="3238299"/>
          </a:xfrm>
          <a:solidFill>
            <a:schemeClr val="accent1"/>
          </a:solidFill>
        </p:grpSpPr>
        <p:sp>
          <p:nvSpPr>
            <p:cNvPr id="10" name="Freeform 90"/>
            <p:cNvSpPr>
              <a:spLocks noEditPoints="1"/>
            </p:cNvSpPr>
            <p:nvPr/>
          </p:nvSpPr>
          <p:spPr bwMode="auto">
            <a:xfrm flipH="1">
              <a:off x="639484" y="1131575"/>
              <a:ext cx="2280472" cy="3099394"/>
            </a:xfrm>
            <a:custGeom>
              <a:avLst/>
              <a:gdLst/>
              <a:ahLst/>
              <a:cxnLst>
                <a:cxn ang="0">
                  <a:pos x="130" y="294"/>
                </a:cxn>
                <a:cxn ang="0">
                  <a:pos x="109" y="255"/>
                </a:cxn>
                <a:cxn ang="0">
                  <a:pos x="37" y="183"/>
                </a:cxn>
                <a:cxn ang="0">
                  <a:pos x="1" y="138"/>
                </a:cxn>
                <a:cxn ang="0">
                  <a:pos x="14" y="128"/>
                </a:cxn>
                <a:cxn ang="0">
                  <a:pos x="38" y="134"/>
                </a:cxn>
                <a:cxn ang="0">
                  <a:pos x="60" y="153"/>
                </a:cxn>
                <a:cxn ang="0">
                  <a:pos x="79" y="174"/>
                </a:cxn>
                <a:cxn ang="0">
                  <a:pos x="118" y="164"/>
                </a:cxn>
                <a:cxn ang="0">
                  <a:pos x="66" y="114"/>
                </a:cxn>
                <a:cxn ang="0">
                  <a:pos x="47" y="107"/>
                </a:cxn>
                <a:cxn ang="0">
                  <a:pos x="10" y="92"/>
                </a:cxn>
                <a:cxn ang="0">
                  <a:pos x="10" y="86"/>
                </a:cxn>
                <a:cxn ang="0">
                  <a:pos x="10" y="85"/>
                </a:cxn>
                <a:cxn ang="0">
                  <a:pos x="10" y="81"/>
                </a:cxn>
                <a:cxn ang="0">
                  <a:pos x="18" y="80"/>
                </a:cxn>
                <a:cxn ang="0">
                  <a:pos x="34" y="81"/>
                </a:cxn>
                <a:cxn ang="0">
                  <a:pos x="79" y="87"/>
                </a:cxn>
                <a:cxn ang="0">
                  <a:pos x="92" y="90"/>
                </a:cxn>
                <a:cxn ang="0">
                  <a:pos x="77" y="81"/>
                </a:cxn>
                <a:cxn ang="0">
                  <a:pos x="61" y="68"/>
                </a:cxn>
                <a:cxn ang="0">
                  <a:pos x="50" y="65"/>
                </a:cxn>
                <a:cxn ang="0">
                  <a:pos x="24" y="34"/>
                </a:cxn>
                <a:cxn ang="0">
                  <a:pos x="25" y="32"/>
                </a:cxn>
                <a:cxn ang="0">
                  <a:pos x="27" y="28"/>
                </a:cxn>
                <a:cxn ang="0">
                  <a:pos x="83" y="49"/>
                </a:cxn>
                <a:cxn ang="0">
                  <a:pos x="109" y="63"/>
                </a:cxn>
                <a:cxn ang="0">
                  <a:pos x="109" y="63"/>
                </a:cxn>
                <a:cxn ang="0">
                  <a:pos x="98" y="48"/>
                </a:cxn>
                <a:cxn ang="0">
                  <a:pos x="71" y="21"/>
                </a:cxn>
                <a:cxn ang="0">
                  <a:pos x="72" y="6"/>
                </a:cxn>
                <a:cxn ang="0">
                  <a:pos x="79" y="3"/>
                </a:cxn>
                <a:cxn ang="0">
                  <a:pos x="80" y="2"/>
                </a:cxn>
                <a:cxn ang="0">
                  <a:pos x="83" y="1"/>
                </a:cxn>
                <a:cxn ang="0">
                  <a:pos x="144" y="53"/>
                </a:cxn>
                <a:cxn ang="0">
                  <a:pos x="149" y="59"/>
                </a:cxn>
                <a:cxn ang="0">
                  <a:pos x="147" y="56"/>
                </a:cxn>
                <a:cxn ang="0">
                  <a:pos x="139" y="24"/>
                </a:cxn>
                <a:cxn ang="0">
                  <a:pos x="151" y="17"/>
                </a:cxn>
                <a:cxn ang="0">
                  <a:pos x="154" y="18"/>
                </a:cxn>
                <a:cxn ang="0">
                  <a:pos x="160" y="29"/>
                </a:cxn>
                <a:cxn ang="0">
                  <a:pos x="163" y="37"/>
                </a:cxn>
                <a:cxn ang="0">
                  <a:pos x="187" y="76"/>
                </a:cxn>
                <a:cxn ang="0">
                  <a:pos x="197" y="108"/>
                </a:cxn>
                <a:cxn ang="0">
                  <a:pos x="220" y="299"/>
                </a:cxn>
                <a:cxn ang="0">
                  <a:pos x="132" y="299"/>
                </a:cxn>
              </a:cxnLst>
              <a:rect l="0" t="0" r="r" b="b"/>
              <a:pathLst>
                <a:path w="220" h="299">
                  <a:moveTo>
                    <a:pt x="132" y="299"/>
                  </a:moveTo>
                  <a:cubicBezTo>
                    <a:pt x="131" y="297"/>
                    <a:pt x="131" y="295"/>
                    <a:pt x="130" y="294"/>
                  </a:cubicBezTo>
                  <a:cubicBezTo>
                    <a:pt x="130" y="292"/>
                    <a:pt x="129" y="291"/>
                    <a:pt x="128" y="289"/>
                  </a:cubicBezTo>
                  <a:cubicBezTo>
                    <a:pt x="128" y="289"/>
                    <a:pt x="120" y="262"/>
                    <a:pt x="109" y="255"/>
                  </a:cubicBezTo>
                  <a:cubicBezTo>
                    <a:pt x="95" y="247"/>
                    <a:pt x="86" y="239"/>
                    <a:pt x="86" y="239"/>
                  </a:cubicBezTo>
                  <a:cubicBezTo>
                    <a:pt x="86" y="239"/>
                    <a:pt x="46" y="202"/>
                    <a:pt x="37" y="183"/>
                  </a:cubicBezTo>
                  <a:cubicBezTo>
                    <a:pt x="25" y="160"/>
                    <a:pt x="4" y="144"/>
                    <a:pt x="4" y="144"/>
                  </a:cubicBezTo>
                  <a:cubicBezTo>
                    <a:pt x="3" y="142"/>
                    <a:pt x="1" y="139"/>
                    <a:pt x="1" y="138"/>
                  </a:cubicBezTo>
                  <a:cubicBezTo>
                    <a:pt x="0" y="135"/>
                    <a:pt x="3" y="136"/>
                    <a:pt x="5" y="134"/>
                  </a:cubicBezTo>
                  <a:cubicBezTo>
                    <a:pt x="7" y="131"/>
                    <a:pt x="10" y="128"/>
                    <a:pt x="14" y="128"/>
                  </a:cubicBezTo>
                  <a:cubicBezTo>
                    <a:pt x="14" y="128"/>
                    <a:pt x="23" y="127"/>
                    <a:pt x="30" y="130"/>
                  </a:cubicBezTo>
                  <a:cubicBezTo>
                    <a:pt x="33" y="132"/>
                    <a:pt x="35" y="133"/>
                    <a:pt x="38" y="134"/>
                  </a:cubicBezTo>
                  <a:cubicBezTo>
                    <a:pt x="38" y="134"/>
                    <a:pt x="49" y="140"/>
                    <a:pt x="56" y="149"/>
                  </a:cubicBezTo>
                  <a:cubicBezTo>
                    <a:pt x="57" y="150"/>
                    <a:pt x="58" y="152"/>
                    <a:pt x="60" y="153"/>
                  </a:cubicBezTo>
                  <a:cubicBezTo>
                    <a:pt x="60" y="154"/>
                    <a:pt x="60" y="154"/>
                    <a:pt x="61" y="155"/>
                  </a:cubicBezTo>
                  <a:cubicBezTo>
                    <a:pt x="63" y="158"/>
                    <a:pt x="78" y="174"/>
                    <a:pt x="79" y="174"/>
                  </a:cubicBezTo>
                  <a:cubicBezTo>
                    <a:pt x="80" y="176"/>
                    <a:pt x="87" y="182"/>
                    <a:pt x="94" y="182"/>
                  </a:cubicBezTo>
                  <a:cubicBezTo>
                    <a:pt x="118" y="182"/>
                    <a:pt x="120" y="167"/>
                    <a:pt x="118" y="164"/>
                  </a:cubicBezTo>
                  <a:cubicBezTo>
                    <a:pt x="118" y="163"/>
                    <a:pt x="113" y="149"/>
                    <a:pt x="105" y="142"/>
                  </a:cubicBezTo>
                  <a:cubicBezTo>
                    <a:pt x="94" y="131"/>
                    <a:pt x="79" y="118"/>
                    <a:pt x="66" y="114"/>
                  </a:cubicBezTo>
                  <a:cubicBezTo>
                    <a:pt x="61" y="113"/>
                    <a:pt x="56" y="111"/>
                    <a:pt x="53" y="108"/>
                  </a:cubicBezTo>
                  <a:cubicBezTo>
                    <a:pt x="51" y="107"/>
                    <a:pt x="50" y="107"/>
                    <a:pt x="47" y="107"/>
                  </a:cubicBezTo>
                  <a:cubicBezTo>
                    <a:pt x="35" y="106"/>
                    <a:pt x="17" y="98"/>
                    <a:pt x="17" y="98"/>
                  </a:cubicBezTo>
                  <a:cubicBezTo>
                    <a:pt x="14" y="97"/>
                    <a:pt x="11" y="93"/>
                    <a:pt x="10" y="92"/>
                  </a:cubicBezTo>
                  <a:cubicBezTo>
                    <a:pt x="10" y="92"/>
                    <a:pt x="10" y="92"/>
                    <a:pt x="10" y="91"/>
                  </a:cubicBezTo>
                  <a:cubicBezTo>
                    <a:pt x="9" y="90"/>
                    <a:pt x="9" y="88"/>
                    <a:pt x="10" y="86"/>
                  </a:cubicBezTo>
                  <a:cubicBezTo>
                    <a:pt x="10" y="86"/>
                    <a:pt x="10" y="85"/>
                    <a:pt x="10" y="85"/>
                  </a:cubicBezTo>
                  <a:cubicBezTo>
                    <a:pt x="10" y="85"/>
                    <a:pt x="10" y="85"/>
                    <a:pt x="10" y="85"/>
                  </a:cubicBezTo>
                  <a:cubicBezTo>
                    <a:pt x="10" y="84"/>
                    <a:pt x="9" y="84"/>
                    <a:pt x="9" y="83"/>
                  </a:cubicBezTo>
                  <a:cubicBezTo>
                    <a:pt x="9" y="82"/>
                    <a:pt x="10" y="82"/>
                    <a:pt x="10" y="81"/>
                  </a:cubicBezTo>
                  <a:cubicBezTo>
                    <a:pt x="11" y="81"/>
                    <a:pt x="12" y="81"/>
                    <a:pt x="13" y="81"/>
                  </a:cubicBezTo>
                  <a:cubicBezTo>
                    <a:pt x="15" y="80"/>
                    <a:pt x="17" y="80"/>
                    <a:pt x="18" y="80"/>
                  </a:cubicBezTo>
                  <a:cubicBezTo>
                    <a:pt x="22" y="80"/>
                    <a:pt x="26" y="80"/>
                    <a:pt x="29" y="80"/>
                  </a:cubicBezTo>
                  <a:cubicBezTo>
                    <a:pt x="31" y="81"/>
                    <a:pt x="32" y="81"/>
                    <a:pt x="34" y="81"/>
                  </a:cubicBezTo>
                  <a:cubicBezTo>
                    <a:pt x="34" y="81"/>
                    <a:pt x="43" y="80"/>
                    <a:pt x="45" y="80"/>
                  </a:cubicBezTo>
                  <a:cubicBezTo>
                    <a:pt x="45" y="80"/>
                    <a:pt x="77" y="87"/>
                    <a:pt x="79" y="87"/>
                  </a:cubicBezTo>
                  <a:cubicBezTo>
                    <a:pt x="80" y="87"/>
                    <a:pt x="85" y="89"/>
                    <a:pt x="85" y="89"/>
                  </a:cubicBezTo>
                  <a:cubicBezTo>
                    <a:pt x="86" y="89"/>
                    <a:pt x="89" y="90"/>
                    <a:pt x="92" y="90"/>
                  </a:cubicBezTo>
                  <a:cubicBezTo>
                    <a:pt x="92" y="90"/>
                    <a:pt x="92" y="90"/>
                    <a:pt x="92" y="90"/>
                  </a:cubicBezTo>
                  <a:cubicBezTo>
                    <a:pt x="92" y="90"/>
                    <a:pt x="79" y="82"/>
                    <a:pt x="77" y="81"/>
                  </a:cubicBezTo>
                  <a:cubicBezTo>
                    <a:pt x="76" y="80"/>
                    <a:pt x="75" y="80"/>
                    <a:pt x="74" y="79"/>
                  </a:cubicBezTo>
                  <a:cubicBezTo>
                    <a:pt x="72" y="78"/>
                    <a:pt x="62" y="69"/>
                    <a:pt x="61" y="68"/>
                  </a:cubicBezTo>
                  <a:cubicBezTo>
                    <a:pt x="59" y="68"/>
                    <a:pt x="57" y="67"/>
                    <a:pt x="55" y="66"/>
                  </a:cubicBezTo>
                  <a:cubicBezTo>
                    <a:pt x="54" y="66"/>
                    <a:pt x="51" y="65"/>
                    <a:pt x="50" y="65"/>
                  </a:cubicBezTo>
                  <a:cubicBezTo>
                    <a:pt x="50" y="65"/>
                    <a:pt x="43" y="62"/>
                    <a:pt x="43" y="62"/>
                  </a:cubicBezTo>
                  <a:cubicBezTo>
                    <a:pt x="23" y="54"/>
                    <a:pt x="23" y="37"/>
                    <a:pt x="24" y="34"/>
                  </a:cubicBezTo>
                  <a:cubicBezTo>
                    <a:pt x="24" y="33"/>
                    <a:pt x="24" y="32"/>
                    <a:pt x="25" y="32"/>
                  </a:cubicBezTo>
                  <a:cubicBezTo>
                    <a:pt x="25" y="32"/>
                    <a:pt x="25" y="32"/>
                    <a:pt x="25" y="32"/>
                  </a:cubicBezTo>
                  <a:cubicBezTo>
                    <a:pt x="25" y="31"/>
                    <a:pt x="25" y="31"/>
                    <a:pt x="25" y="30"/>
                  </a:cubicBezTo>
                  <a:cubicBezTo>
                    <a:pt x="26" y="28"/>
                    <a:pt x="27" y="28"/>
                    <a:pt x="27" y="28"/>
                  </a:cubicBezTo>
                  <a:cubicBezTo>
                    <a:pt x="27" y="28"/>
                    <a:pt x="55" y="37"/>
                    <a:pt x="56" y="37"/>
                  </a:cubicBezTo>
                  <a:cubicBezTo>
                    <a:pt x="83" y="49"/>
                    <a:pt x="83" y="49"/>
                    <a:pt x="83" y="49"/>
                  </a:cubicBezTo>
                  <a:cubicBezTo>
                    <a:pt x="92" y="53"/>
                    <a:pt x="102" y="59"/>
                    <a:pt x="103" y="59"/>
                  </a:cubicBezTo>
                  <a:cubicBezTo>
                    <a:pt x="105" y="61"/>
                    <a:pt x="107" y="62"/>
                    <a:pt x="109" y="63"/>
                  </a:cubicBezTo>
                  <a:cubicBezTo>
                    <a:pt x="109" y="63"/>
                    <a:pt x="109" y="63"/>
                    <a:pt x="109" y="63"/>
                  </a:cubicBezTo>
                  <a:cubicBezTo>
                    <a:pt x="109" y="63"/>
                    <a:pt x="109" y="63"/>
                    <a:pt x="109" y="63"/>
                  </a:cubicBezTo>
                  <a:cubicBezTo>
                    <a:pt x="109" y="63"/>
                    <a:pt x="106" y="54"/>
                    <a:pt x="98" y="48"/>
                  </a:cubicBezTo>
                  <a:cubicBezTo>
                    <a:pt x="98" y="48"/>
                    <a:pt x="98" y="48"/>
                    <a:pt x="98" y="48"/>
                  </a:cubicBezTo>
                  <a:cubicBezTo>
                    <a:pt x="98" y="48"/>
                    <a:pt x="80" y="34"/>
                    <a:pt x="80" y="34"/>
                  </a:cubicBezTo>
                  <a:cubicBezTo>
                    <a:pt x="74" y="28"/>
                    <a:pt x="71" y="22"/>
                    <a:pt x="71" y="21"/>
                  </a:cubicBezTo>
                  <a:cubicBezTo>
                    <a:pt x="71" y="21"/>
                    <a:pt x="71" y="21"/>
                    <a:pt x="71" y="21"/>
                  </a:cubicBezTo>
                  <a:cubicBezTo>
                    <a:pt x="69" y="15"/>
                    <a:pt x="69" y="10"/>
                    <a:pt x="72" y="6"/>
                  </a:cubicBezTo>
                  <a:cubicBezTo>
                    <a:pt x="72" y="6"/>
                    <a:pt x="75" y="2"/>
                    <a:pt x="79" y="3"/>
                  </a:cubicBezTo>
                  <a:cubicBezTo>
                    <a:pt x="79" y="3"/>
                    <a:pt x="79" y="3"/>
                    <a:pt x="79" y="3"/>
                  </a:cubicBezTo>
                  <a:cubicBezTo>
                    <a:pt x="79" y="2"/>
                    <a:pt x="80" y="2"/>
                    <a:pt x="80" y="2"/>
                  </a:cubicBezTo>
                  <a:cubicBezTo>
                    <a:pt x="80" y="2"/>
                    <a:pt x="80" y="2"/>
                    <a:pt x="80" y="2"/>
                  </a:cubicBezTo>
                  <a:cubicBezTo>
                    <a:pt x="80" y="1"/>
                    <a:pt x="81" y="0"/>
                    <a:pt x="82" y="0"/>
                  </a:cubicBezTo>
                  <a:cubicBezTo>
                    <a:pt x="82" y="0"/>
                    <a:pt x="82" y="0"/>
                    <a:pt x="83" y="1"/>
                  </a:cubicBezTo>
                  <a:cubicBezTo>
                    <a:pt x="134" y="43"/>
                    <a:pt x="134" y="43"/>
                    <a:pt x="134" y="43"/>
                  </a:cubicBezTo>
                  <a:cubicBezTo>
                    <a:pt x="137" y="46"/>
                    <a:pt x="141" y="49"/>
                    <a:pt x="144" y="53"/>
                  </a:cubicBezTo>
                  <a:cubicBezTo>
                    <a:pt x="145" y="55"/>
                    <a:pt x="146" y="56"/>
                    <a:pt x="148" y="57"/>
                  </a:cubicBezTo>
                  <a:cubicBezTo>
                    <a:pt x="148" y="58"/>
                    <a:pt x="149" y="58"/>
                    <a:pt x="149" y="59"/>
                  </a:cubicBezTo>
                  <a:cubicBezTo>
                    <a:pt x="149" y="59"/>
                    <a:pt x="149" y="59"/>
                    <a:pt x="149" y="59"/>
                  </a:cubicBezTo>
                  <a:cubicBezTo>
                    <a:pt x="149" y="58"/>
                    <a:pt x="148" y="57"/>
                    <a:pt x="147" y="56"/>
                  </a:cubicBezTo>
                  <a:cubicBezTo>
                    <a:pt x="146" y="54"/>
                    <a:pt x="145" y="53"/>
                    <a:pt x="144" y="51"/>
                  </a:cubicBezTo>
                  <a:cubicBezTo>
                    <a:pt x="138" y="39"/>
                    <a:pt x="137" y="28"/>
                    <a:pt x="139" y="24"/>
                  </a:cubicBezTo>
                  <a:cubicBezTo>
                    <a:pt x="141" y="22"/>
                    <a:pt x="143" y="19"/>
                    <a:pt x="148" y="17"/>
                  </a:cubicBezTo>
                  <a:cubicBezTo>
                    <a:pt x="149" y="17"/>
                    <a:pt x="150" y="17"/>
                    <a:pt x="151" y="17"/>
                  </a:cubicBezTo>
                  <a:cubicBezTo>
                    <a:pt x="151" y="16"/>
                    <a:pt x="152" y="16"/>
                    <a:pt x="152" y="16"/>
                  </a:cubicBezTo>
                  <a:cubicBezTo>
                    <a:pt x="153" y="16"/>
                    <a:pt x="153" y="17"/>
                    <a:pt x="154" y="18"/>
                  </a:cubicBezTo>
                  <a:cubicBezTo>
                    <a:pt x="155" y="20"/>
                    <a:pt x="156" y="22"/>
                    <a:pt x="157" y="24"/>
                  </a:cubicBezTo>
                  <a:cubicBezTo>
                    <a:pt x="158" y="26"/>
                    <a:pt x="159" y="28"/>
                    <a:pt x="160" y="29"/>
                  </a:cubicBezTo>
                  <a:cubicBezTo>
                    <a:pt x="160" y="30"/>
                    <a:pt x="160" y="31"/>
                    <a:pt x="161" y="32"/>
                  </a:cubicBezTo>
                  <a:cubicBezTo>
                    <a:pt x="161" y="34"/>
                    <a:pt x="162" y="36"/>
                    <a:pt x="163" y="37"/>
                  </a:cubicBezTo>
                  <a:cubicBezTo>
                    <a:pt x="163" y="37"/>
                    <a:pt x="176" y="54"/>
                    <a:pt x="182" y="66"/>
                  </a:cubicBezTo>
                  <a:cubicBezTo>
                    <a:pt x="183" y="68"/>
                    <a:pt x="186" y="75"/>
                    <a:pt x="187" y="76"/>
                  </a:cubicBezTo>
                  <a:cubicBezTo>
                    <a:pt x="187" y="77"/>
                    <a:pt x="187" y="77"/>
                    <a:pt x="187" y="77"/>
                  </a:cubicBezTo>
                  <a:cubicBezTo>
                    <a:pt x="196" y="93"/>
                    <a:pt x="197" y="107"/>
                    <a:pt x="197" y="108"/>
                  </a:cubicBezTo>
                  <a:cubicBezTo>
                    <a:pt x="197" y="108"/>
                    <a:pt x="205" y="226"/>
                    <a:pt x="210" y="254"/>
                  </a:cubicBezTo>
                  <a:cubicBezTo>
                    <a:pt x="215" y="282"/>
                    <a:pt x="220" y="297"/>
                    <a:pt x="220" y="299"/>
                  </a:cubicBezTo>
                  <a:cubicBezTo>
                    <a:pt x="132" y="299"/>
                    <a:pt x="132" y="299"/>
                    <a:pt x="132" y="299"/>
                  </a:cubicBezTo>
                  <a:close/>
                  <a:moveTo>
                    <a:pt x="132" y="299"/>
                  </a:moveTo>
                  <a:cubicBezTo>
                    <a:pt x="132" y="299"/>
                    <a:pt x="132" y="299"/>
                    <a:pt x="132" y="299"/>
                  </a:cubicBezTo>
                </a:path>
              </a:pathLst>
            </a:cu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ed Rectangle 10"/>
            <p:cNvSpPr/>
            <p:nvPr/>
          </p:nvSpPr>
          <p:spPr>
            <a:xfrm>
              <a:off x="580606" y="4081839"/>
              <a:ext cx="1152140" cy="28803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rot="1521600">
            <a:off x="2548334" y="2996795"/>
            <a:ext cx="297031" cy="297031"/>
            <a:chOff x="3765502" y="2110894"/>
            <a:chExt cx="403249" cy="403249"/>
          </a:xfrm>
        </p:grpSpPr>
        <p:sp>
          <p:nvSpPr>
            <p:cNvPr id="12" name="Oval 11"/>
            <p:cNvSpPr/>
            <p:nvPr/>
          </p:nvSpPr>
          <p:spPr>
            <a:xfrm>
              <a:off x="3765502" y="2110894"/>
              <a:ext cx="403249" cy="40324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12"/>
            <p:cNvSpPr/>
            <p:nvPr/>
          </p:nvSpPr>
          <p:spPr>
            <a:xfrm>
              <a:off x="3938323" y="2110894"/>
              <a:ext cx="57607" cy="40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 name="Group 19"/>
          <p:cNvGrpSpPr/>
          <p:nvPr/>
        </p:nvGrpSpPr>
        <p:grpSpPr>
          <a:xfrm rot="10800000">
            <a:off x="5304587" y="4309813"/>
            <a:ext cx="155506" cy="609442"/>
            <a:chOff x="4514393" y="1036303"/>
            <a:chExt cx="115214" cy="1487365"/>
          </a:xfrm>
        </p:grpSpPr>
        <p:cxnSp>
          <p:nvCxnSpPr>
            <p:cNvPr id="21" name="Straight Connector 20"/>
            <p:cNvCxnSpPr/>
            <p:nvPr/>
          </p:nvCxnSpPr>
          <p:spPr>
            <a:xfrm flipV="1">
              <a:off x="4629607" y="1041066"/>
              <a:ext cx="0" cy="1482602"/>
            </a:xfrm>
            <a:prstGeom prst="line">
              <a:avLst/>
            </a:prstGeom>
            <a:ln w="19050" cap="rnd">
              <a:solidFill>
                <a:schemeClr val="accent3"/>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514393" y="1036303"/>
              <a:ext cx="115214"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514393" y="2523668"/>
              <a:ext cx="115214"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rot="10800000">
            <a:off x="5304587" y="3443445"/>
            <a:ext cx="155506" cy="609442"/>
            <a:chOff x="4514393" y="1036303"/>
            <a:chExt cx="115214" cy="1487365"/>
          </a:xfrm>
        </p:grpSpPr>
        <p:cxnSp>
          <p:nvCxnSpPr>
            <p:cNvPr id="25" name="Straight Connector 24"/>
            <p:cNvCxnSpPr/>
            <p:nvPr/>
          </p:nvCxnSpPr>
          <p:spPr>
            <a:xfrm flipV="1">
              <a:off x="4629607" y="1041066"/>
              <a:ext cx="0" cy="1482602"/>
            </a:xfrm>
            <a:prstGeom prst="line">
              <a:avLst/>
            </a:prstGeom>
            <a:ln w="19050" cap="rnd">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514393" y="1036303"/>
              <a:ext cx="115214"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514393" y="2523668"/>
              <a:ext cx="115214"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rot="10800000">
            <a:off x="5304587" y="2488868"/>
            <a:ext cx="155506" cy="609442"/>
            <a:chOff x="4514393" y="1036303"/>
            <a:chExt cx="115214" cy="1487365"/>
          </a:xfrm>
        </p:grpSpPr>
        <p:cxnSp>
          <p:nvCxnSpPr>
            <p:cNvPr id="29" name="Straight Connector 28"/>
            <p:cNvCxnSpPr/>
            <p:nvPr/>
          </p:nvCxnSpPr>
          <p:spPr>
            <a:xfrm flipV="1">
              <a:off x="4629607" y="1041066"/>
              <a:ext cx="0" cy="1482602"/>
            </a:xfrm>
            <a:prstGeom prst="line">
              <a:avLst/>
            </a:prstGeom>
            <a:ln w="19050" cap="rnd">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514393" y="1036303"/>
              <a:ext cx="115214"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514393" y="2523668"/>
              <a:ext cx="115214"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a:xfrm>
            <a:off x="3163478" y="2781465"/>
            <a:ext cx="2141126" cy="0"/>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a:off x="3163195" y="3061487"/>
            <a:ext cx="2141415" cy="687657"/>
          </a:xfrm>
          <a:prstGeom prst="bentConnector3">
            <a:avLst>
              <a:gd name="adj1" fmla="val 79927"/>
            </a:avLst>
          </a:prstGeom>
          <a:ln w="19050" cmpd="sng">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3163478" y="3365228"/>
            <a:ext cx="2141126" cy="1259112"/>
          </a:xfrm>
          <a:prstGeom prst="bentConnector3">
            <a:avLst>
              <a:gd name="adj1" fmla="val 65448"/>
            </a:avLst>
          </a:prstGeom>
          <a:ln w="19050" cmpd="sng">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8" name="Group 179"/>
          <p:cNvGrpSpPr/>
          <p:nvPr/>
        </p:nvGrpSpPr>
        <p:grpSpPr>
          <a:xfrm>
            <a:off x="5619033" y="2495742"/>
            <a:ext cx="217146" cy="555745"/>
            <a:chOff x="5054600" y="1652588"/>
            <a:chExt cx="187325" cy="479424"/>
          </a:xfrm>
          <a:solidFill>
            <a:schemeClr val="accent1"/>
          </a:solidFill>
        </p:grpSpPr>
        <p:sp>
          <p:nvSpPr>
            <p:cNvPr id="49"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5" name="Group 259"/>
          <p:cNvGrpSpPr/>
          <p:nvPr/>
        </p:nvGrpSpPr>
        <p:grpSpPr>
          <a:xfrm>
            <a:off x="5587276" y="3415433"/>
            <a:ext cx="280704" cy="602628"/>
            <a:chOff x="6913466" y="1930294"/>
            <a:chExt cx="328336" cy="704884"/>
          </a:xfrm>
          <a:solidFill>
            <a:schemeClr val="accent2"/>
          </a:solidFill>
        </p:grpSpPr>
        <p:sp>
          <p:nvSpPr>
            <p:cNvPr id="56" name="Oval 98"/>
            <p:cNvSpPr>
              <a:spLocks noChangeArrowheads="1"/>
            </p:cNvSpPr>
            <p:nvPr/>
          </p:nvSpPr>
          <p:spPr bwMode="auto">
            <a:xfrm>
              <a:off x="7025973" y="1930294"/>
              <a:ext cx="105618" cy="105618"/>
            </a:xfrm>
            <a:prstGeom prst="ellipse">
              <a:avLst/>
            </a:pr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99"/>
            <p:cNvSpPr>
              <a:spLocks/>
            </p:cNvSpPr>
            <p:nvPr/>
          </p:nvSpPr>
          <p:spPr bwMode="auto">
            <a:xfrm>
              <a:off x="6913466" y="2058872"/>
              <a:ext cx="328336" cy="576306"/>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179"/>
          <p:cNvGrpSpPr/>
          <p:nvPr/>
        </p:nvGrpSpPr>
        <p:grpSpPr>
          <a:xfrm>
            <a:off x="5652599" y="4444948"/>
            <a:ext cx="149998" cy="383893"/>
            <a:chOff x="5054600" y="1652588"/>
            <a:chExt cx="187325" cy="479424"/>
          </a:xfrm>
          <a:solidFill>
            <a:schemeClr val="accent3"/>
          </a:solidFill>
        </p:grpSpPr>
        <p:sp>
          <p:nvSpPr>
            <p:cNvPr id="61" name="Freeform 96"/>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Oval 97"/>
            <p:cNvSpPr>
              <a:spLocks noChangeArrowheads="1"/>
            </p:cNvSpPr>
            <p:nvPr/>
          </p:nvSpPr>
          <p:spPr bwMode="auto">
            <a:xfrm>
              <a:off x="5110163" y="1652588"/>
              <a:ext cx="74613" cy="76200"/>
            </a:xfrm>
            <a:prstGeom prst="ellipse">
              <a:avLst/>
            </a:prstGeom>
            <a:grpFill/>
            <a:ln w="9525">
              <a:noFill/>
              <a:round/>
              <a:headEnd/>
              <a:tailEnd/>
            </a:ln>
          </p:spPr>
          <p:txBody>
            <a:bodyPr vert="horz" wrap="square" lIns="99229" tIns="49615" rIns="99229" bIns="49615" numCol="1" anchor="t" anchorCtr="0" compatLnSpc="1">
              <a:prstTxWarp prst="textNoShape">
                <a:avLst/>
              </a:prstTxWarp>
            </a:bodyPr>
            <a:lstStyle/>
            <a:p>
              <a:pPr>
                <a:lnSpc>
                  <a:spcPct val="120000"/>
                </a:lnSpc>
              </a:pP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1" name="TextBox 8"/>
          <p:cNvSpPr txBox="1"/>
          <p:nvPr/>
        </p:nvSpPr>
        <p:spPr>
          <a:xfrm>
            <a:off x="127731" y="252298"/>
            <a:ext cx="8848121" cy="696024"/>
          </a:xfrm>
          <a:prstGeom prst="rect">
            <a:avLst/>
          </a:prstGeom>
          <a:noFill/>
        </p:spPr>
        <p:txBody>
          <a:bodyPr wrap="square" rtlCol="0" anchor="ctr">
            <a:spAutoFit/>
          </a:bodyPr>
          <a:lstStyle/>
          <a:p>
            <a:pPr algn="ctr">
              <a:lnSpc>
                <a:spcPct val="120000"/>
              </a:lnSpc>
              <a:spcBef>
                <a:spcPts val="0"/>
              </a:spcBef>
              <a:spcAft>
                <a:spcPts val="0"/>
              </a:spcAft>
            </a:pPr>
            <a:r>
              <a:rPr lang="en-US" altLang="zh-CN" sz="36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Skills of A Domain Business Analyst</a:t>
            </a:r>
            <a:endParaRPr lang="en-US" altLang="zh-CN" sz="5400" b="1"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aphicFrame>
        <p:nvGraphicFramePr>
          <p:cNvPr id="63" name="Content Placeholder 3">
            <a:extLst>
              <a:ext uri="{FF2B5EF4-FFF2-40B4-BE49-F238E27FC236}">
                <a16:creationId xmlns:a16="http://schemas.microsoft.com/office/drawing/2014/main" id="{0B7958EB-3C74-465A-A524-C2D9C4370859}"/>
              </a:ext>
            </a:extLst>
          </p:cNvPr>
          <p:cNvGraphicFramePr>
            <a:graphicFrameLocks/>
          </p:cNvGraphicFramePr>
          <p:nvPr/>
        </p:nvGraphicFramePr>
        <p:xfrm>
          <a:off x="6081818" y="1665162"/>
          <a:ext cx="5820780" cy="390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5" name="Picture 64">
            <a:extLst>
              <a:ext uri="{FF2B5EF4-FFF2-40B4-BE49-F238E27FC236}">
                <a16:creationId xmlns:a16="http://schemas.microsoft.com/office/drawing/2014/main" id="{8E9DB970-A2FE-4878-99BC-3F802048D716}"/>
              </a:ext>
            </a:extLst>
          </p:cNvPr>
          <p:cNvPicPr>
            <a:picLocks noChangeAspect="1"/>
          </p:cNvPicPr>
          <p:nvPr/>
        </p:nvPicPr>
        <p:blipFill rotWithShape="1">
          <a:blip r:embed="rId8"/>
          <a:srcRect l="4052" t="4052" r="51372" b="9260"/>
          <a:stretch/>
        </p:blipFill>
        <p:spPr>
          <a:xfrm>
            <a:off x="8962906" y="252298"/>
            <a:ext cx="792088" cy="915755"/>
          </a:xfrm>
          <a:prstGeom prst="rect">
            <a:avLst/>
          </a:prstGeom>
        </p:spPr>
      </p:pic>
    </p:spTree>
    <p:extLst>
      <p:ext uri="{BB962C8B-B14F-4D97-AF65-F5344CB8AC3E}">
        <p14:creationId xmlns:p14="http://schemas.microsoft.com/office/powerpoint/2010/main" val="106361191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8956"/>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7</a:t>
            </a:r>
            <a:endParaRPr lang="zh-CN" altLang="en-US" sz="8435" dirty="0">
              <a:solidFill>
                <a:schemeClr val="accent1"/>
              </a:solidFill>
              <a:latin typeface="+mn-ea"/>
            </a:endParaRPr>
          </a:p>
        </p:txBody>
      </p:sp>
      <p:sp>
        <p:nvSpPr>
          <p:cNvPr id="30" name="矩形 29"/>
          <p:cNvSpPr/>
          <p:nvPr/>
        </p:nvSpPr>
        <p:spPr>
          <a:xfrm>
            <a:off x="1599898" y="3811424"/>
            <a:ext cx="9658991" cy="906915"/>
          </a:xfrm>
          <a:prstGeom prst="rect">
            <a:avLst/>
          </a:prstGeom>
        </p:spPr>
        <p:txBody>
          <a:bodyPr wrap="none">
            <a:spAutoFit/>
          </a:bodyPr>
          <a:lstStyle/>
          <a:p>
            <a:pPr algn="ctr">
              <a:lnSpc>
                <a:spcPct val="150000"/>
              </a:lnSpc>
            </a:pPr>
            <a:r>
              <a:rPr lang="en-US" altLang="zh-CN" sz="4000" dirty="0">
                <a:solidFill>
                  <a:schemeClr val="accent1"/>
                </a:solidFill>
                <a:latin typeface="微软雅黑" panose="020B0503020204020204" pitchFamily="34" charset="-122"/>
                <a:ea typeface="微软雅黑" panose="020B0503020204020204" pitchFamily="34" charset="-122"/>
                <a:cs typeface="+mn-ea"/>
                <a:sym typeface="+mn-lt"/>
              </a:rPr>
              <a:t>Concerns and Ethical Issues in Banking</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93936378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875211" cy="7232650"/>
          </a:xfrm>
          <a:prstGeom prst="rect">
            <a:avLst/>
          </a:prstGeom>
        </p:spPr>
      </p:pic>
      <p:sp>
        <p:nvSpPr>
          <p:cNvPr id="5" name="Title 1">
            <a:extLst>
              <a:ext uri="{FF2B5EF4-FFF2-40B4-BE49-F238E27FC236}">
                <a16:creationId xmlns:a16="http://schemas.microsoft.com/office/drawing/2014/main" id="{FFC5D4AE-A895-41B8-A06E-3BF3096EC193}"/>
              </a:ext>
            </a:extLst>
          </p:cNvPr>
          <p:cNvSpPr txBox="1">
            <a:spLocks/>
          </p:cNvSpPr>
          <p:nvPr/>
        </p:nvSpPr>
        <p:spPr>
          <a:xfrm>
            <a:off x="100306" y="471330"/>
            <a:ext cx="4480032" cy="73441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altLang="zh-CN" sz="3200" b="1" dirty="0">
                <a:solidFill>
                  <a:schemeClr val="tx1">
                    <a:lumMod val="50000"/>
                    <a:lumOff val="50000"/>
                  </a:schemeClr>
                </a:solidFill>
                <a:latin typeface="Arial" panose="020B0604020202020204" pitchFamily="34" charset="0"/>
                <a:cs typeface="Arial" panose="020B0604020202020204" pitchFamily="34" charset="0"/>
              </a:rPr>
              <a:t>THE FINTECH THREAT</a:t>
            </a:r>
            <a:endParaRPr lang="zh-CN" altLang="en-US" sz="32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AC51F235-31B4-4FB5-8EBD-7240AEC91DC1}"/>
              </a:ext>
            </a:extLst>
          </p:cNvPr>
          <p:cNvSpPr txBox="1">
            <a:spLocks/>
          </p:cNvSpPr>
          <p:nvPr/>
        </p:nvSpPr>
        <p:spPr>
          <a:xfrm>
            <a:off x="1857049" y="300611"/>
            <a:ext cx="10993546" cy="5255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fontAlgn="auto">
              <a:spcAft>
                <a:spcPts val="0"/>
              </a:spcAft>
            </a:pPr>
            <a:r>
              <a:rPr lang="en-US" altLang="zh-CN" dirty="0">
                <a:solidFill>
                  <a:schemeClr val="tx1">
                    <a:lumMod val="50000"/>
                    <a:lumOff val="50000"/>
                  </a:schemeClr>
                </a:solidFill>
              </a:rPr>
              <a:t>Source: NTT DATA</a:t>
            </a:r>
            <a:endParaRPr lang="zh-CN" altLang="en-US" dirty="0">
              <a:solidFill>
                <a:schemeClr val="tx1">
                  <a:lumMod val="50000"/>
                  <a:lumOff val="50000"/>
                </a:schemeClr>
              </a:solidFill>
            </a:endParaRPr>
          </a:p>
        </p:txBody>
      </p:sp>
      <p:pic>
        <p:nvPicPr>
          <p:cNvPr id="7" name="Picture 6" descr="A screenshot of a cell phone&#10;&#10;Description generated with very high confidence">
            <a:extLst>
              <a:ext uri="{FF2B5EF4-FFF2-40B4-BE49-F238E27FC236}">
                <a16:creationId xmlns:a16="http://schemas.microsoft.com/office/drawing/2014/main" id="{FA21CA29-352B-42B2-A98D-83C0351FC580}"/>
              </a:ext>
            </a:extLst>
          </p:cNvPr>
          <p:cNvPicPr>
            <a:picLocks noChangeAspect="1"/>
          </p:cNvPicPr>
          <p:nvPr/>
        </p:nvPicPr>
        <p:blipFill>
          <a:blip r:embed="rId4"/>
          <a:stretch>
            <a:fillRect/>
          </a:stretch>
        </p:blipFill>
        <p:spPr>
          <a:xfrm>
            <a:off x="-1" y="2887858"/>
            <a:ext cx="6546096" cy="4048373"/>
          </a:xfrm>
          <a:prstGeom prst="rect">
            <a:avLst/>
          </a:prstGeom>
        </p:spPr>
      </p:pic>
      <p:sp>
        <p:nvSpPr>
          <p:cNvPr id="8" name="Rectangle 7">
            <a:extLst>
              <a:ext uri="{FF2B5EF4-FFF2-40B4-BE49-F238E27FC236}">
                <a16:creationId xmlns:a16="http://schemas.microsoft.com/office/drawing/2014/main" id="{92A5FB2F-B0D3-422B-8F24-7391B3710E19}"/>
              </a:ext>
            </a:extLst>
          </p:cNvPr>
          <p:cNvSpPr/>
          <p:nvPr/>
        </p:nvSpPr>
        <p:spPr>
          <a:xfrm>
            <a:off x="323577" y="1130991"/>
            <a:ext cx="12211595" cy="1420325"/>
          </a:xfrm>
          <a:prstGeom prst="rect">
            <a:avLst/>
          </a:prstGeom>
        </p:spPr>
        <p:txBody>
          <a:bodyPr wrap="square">
            <a:spAutoFit/>
          </a:bodyPr>
          <a:lstStyle/>
          <a:p>
            <a:pPr algn="just">
              <a:lnSpc>
                <a:spcPct val="150000"/>
              </a:lnSpc>
              <a:spcAft>
                <a:spcPts val="0"/>
              </a:spcAft>
            </a:pPr>
            <a:r>
              <a:rPr lang="en-US" altLang="zh-CN" sz="2000" b="1" spc="30" dirty="0">
                <a:solidFill>
                  <a:schemeClr val="bg2">
                    <a:lumMod val="50000"/>
                  </a:schemeClr>
                </a:solidFill>
                <a:latin typeface="Arial" panose="020B0604020202020204" pitchFamily="34" charset="0"/>
                <a:ea typeface="Times New Roman" panose="02020603050405020304" pitchFamily="18" charset="0"/>
                <a:cs typeface="Arial" panose="020B0604020202020204" pitchFamily="34" charset="0"/>
              </a:rPr>
              <a:t>Blurred lines: 20% of the financial services business will be at risk from fintech by 2020, based on research with 544 respondents, principally CEOs, heads of innovation, chief information officers (CIOs) and top-tier managers involved in digital and technological transformation.</a:t>
            </a:r>
            <a:endParaRPr lang="zh-CN" altLang="zh-CN" sz="2000" b="1" dirty="0">
              <a:solidFill>
                <a:schemeClr val="bg2">
                  <a:lumMod val="50000"/>
                </a:schemeClr>
              </a:solidFill>
              <a:latin typeface="Arial" panose="020B0604020202020204" pitchFamily="34" charset="0"/>
              <a:ea typeface="Times New Roman" panose="02020603050405020304" pitchFamily="18" charset="0"/>
              <a:cs typeface="Arial" panose="020B0604020202020204" pitchFamily="34" charset="0"/>
            </a:endParaRPr>
          </a:p>
        </p:txBody>
      </p:sp>
      <p:pic>
        <p:nvPicPr>
          <p:cNvPr id="9" name="Picture 2" descr="Related image">
            <a:extLst>
              <a:ext uri="{FF2B5EF4-FFF2-40B4-BE49-F238E27FC236}">
                <a16:creationId xmlns:a16="http://schemas.microsoft.com/office/drawing/2014/main" id="{E7BD60C9-714A-4F0D-9B79-F29CC62937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686" r="1373" b="11738"/>
          <a:stretch/>
        </p:blipFill>
        <p:spPr bwMode="auto">
          <a:xfrm>
            <a:off x="6445835" y="2901136"/>
            <a:ext cx="6429375" cy="4059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6639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8956"/>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1</a:t>
            </a:r>
            <a:endParaRPr lang="zh-CN" altLang="en-US" sz="8435" dirty="0">
              <a:solidFill>
                <a:schemeClr val="accent1"/>
              </a:solidFill>
              <a:latin typeface="+mn-ea"/>
            </a:endParaRPr>
          </a:p>
        </p:txBody>
      </p:sp>
      <p:sp>
        <p:nvSpPr>
          <p:cNvPr id="30" name="矩形 29"/>
          <p:cNvSpPr/>
          <p:nvPr/>
        </p:nvSpPr>
        <p:spPr>
          <a:xfrm>
            <a:off x="1323987" y="3811424"/>
            <a:ext cx="10210809" cy="906851"/>
          </a:xfrm>
          <a:prstGeom prst="rect">
            <a:avLst/>
          </a:prstGeom>
        </p:spPr>
        <p:txBody>
          <a:bodyPr wrap="none">
            <a:spAutoFit/>
          </a:bodyPr>
          <a:lstStyle/>
          <a:p>
            <a:pPr algn="ctr">
              <a:lnSpc>
                <a:spcPct val="150000"/>
              </a:lnSpc>
            </a:pPr>
            <a:r>
              <a:rPr lang="en-US" altLang="zh-CN" sz="4000" dirty="0">
                <a:solidFill>
                  <a:schemeClr val="accent1"/>
                </a:solidFill>
                <a:latin typeface="微软雅黑" panose="020B0503020204020204" pitchFamily="34" charset="-122"/>
                <a:ea typeface="微软雅黑" panose="020B0503020204020204" pitchFamily="34" charset="-122"/>
                <a:cs typeface="+mn-ea"/>
                <a:sym typeface="+mn-lt"/>
              </a:rPr>
              <a:t>Evolvement of Data Analytics in Banking </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1447313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875211" cy="7232650"/>
          </a:xfrm>
          <a:prstGeom prst="rect">
            <a:avLst/>
          </a:prstGeom>
        </p:spPr>
      </p:pic>
      <p:sp>
        <p:nvSpPr>
          <p:cNvPr id="2" name="Rectangle 1">
            <a:extLst>
              <a:ext uri="{FF2B5EF4-FFF2-40B4-BE49-F238E27FC236}">
                <a16:creationId xmlns:a16="http://schemas.microsoft.com/office/drawing/2014/main" id="{4AFB860A-AAB4-4436-88DB-DFF83D1E044D}"/>
              </a:ext>
            </a:extLst>
          </p:cNvPr>
          <p:cNvSpPr/>
          <p:nvPr/>
        </p:nvSpPr>
        <p:spPr>
          <a:xfrm>
            <a:off x="317478" y="689679"/>
            <a:ext cx="6247655" cy="2343655"/>
          </a:xfrm>
          <a:prstGeom prst="rect">
            <a:avLst/>
          </a:prstGeom>
        </p:spPr>
        <p:txBody>
          <a:bodyPr wrap="square">
            <a:spAutoFit/>
          </a:bodyPr>
          <a:lstStyle/>
          <a:p>
            <a:pPr algn="just">
              <a:lnSpc>
                <a:spcPct val="150000"/>
              </a:lnSpc>
            </a:pPr>
            <a:r>
              <a:rPr lang="en-US" altLang="zh-CN" sz="2000" b="1" dirty="0">
                <a:solidFill>
                  <a:srgbClr val="222222"/>
                </a:solidFill>
                <a:latin typeface="Arial" panose="020B0604020202020204" pitchFamily="34" charset="0"/>
                <a:cs typeface="Arial" panose="020B0604020202020204" pitchFamily="34" charset="0"/>
              </a:rPr>
              <a:t>1. Top Fintech Trends in payments</a:t>
            </a:r>
          </a:p>
          <a:p>
            <a:pPr algn="just">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Advanced tools and technology to protect customers from identity theft and fraud (63%)</a:t>
            </a:r>
          </a:p>
          <a:p>
            <a:pPr algn="just">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Increased push for faster payments (52%)</a:t>
            </a:r>
          </a:p>
          <a:p>
            <a:pPr algn="just">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Rise of digital wallet adoption (51%)</a:t>
            </a:r>
            <a:endParaRPr lang="en-US" altLang="zh-CN" sz="2000" b="0" i="0" dirty="0">
              <a:solidFill>
                <a:srgbClr val="444444"/>
              </a:solidFill>
              <a:effectLst/>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0CA85A6-8789-42AB-BF69-67BF54634074}"/>
              </a:ext>
            </a:extLst>
          </p:cNvPr>
          <p:cNvSpPr/>
          <p:nvPr/>
        </p:nvSpPr>
        <p:spPr>
          <a:xfrm>
            <a:off x="344699" y="3472309"/>
            <a:ext cx="6247655" cy="1881990"/>
          </a:xfrm>
          <a:prstGeom prst="rect">
            <a:avLst/>
          </a:prstGeom>
        </p:spPr>
        <p:txBody>
          <a:bodyPr wrap="square">
            <a:spAutoFit/>
          </a:bodyPr>
          <a:lstStyle/>
          <a:p>
            <a:pPr>
              <a:lnSpc>
                <a:spcPct val="150000"/>
              </a:lnSpc>
            </a:pPr>
            <a:r>
              <a:rPr lang="en-US" altLang="zh-CN" sz="2000" b="1" dirty="0">
                <a:solidFill>
                  <a:srgbClr val="222222"/>
                </a:solidFill>
                <a:latin typeface="Arial" panose="020B0604020202020204" pitchFamily="34" charset="0"/>
                <a:cs typeface="Arial" panose="020B0604020202020204" pitchFamily="34" charset="0"/>
              </a:rPr>
              <a:t>2.  Fintech disruption</a:t>
            </a:r>
          </a:p>
          <a:p>
            <a:pPr>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Consumer banking (73%)</a:t>
            </a:r>
          </a:p>
          <a:p>
            <a:pPr>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Funds transfer and payments (55%)</a:t>
            </a:r>
          </a:p>
          <a:p>
            <a:pPr>
              <a:lnSpc>
                <a:spcPct val="150000"/>
              </a:lnSpc>
              <a:buFont typeface="Arial" panose="020B0604020202020204" pitchFamily="34" charset="0"/>
              <a:buChar char="•"/>
            </a:pPr>
            <a:r>
              <a:rPr lang="en-US" altLang="zh-CN" sz="2000" dirty="0">
                <a:solidFill>
                  <a:srgbClr val="444444"/>
                </a:solidFill>
                <a:latin typeface="Arial" panose="020B0604020202020204" pitchFamily="34" charset="0"/>
                <a:cs typeface="Arial" panose="020B0604020202020204" pitchFamily="34" charset="0"/>
              </a:rPr>
              <a:t> Investment &amp; Wealth Management(35%)</a:t>
            </a:r>
            <a:endParaRPr lang="en-US" altLang="zh-CN" sz="2000" b="0" i="0" dirty="0">
              <a:solidFill>
                <a:srgbClr val="444444"/>
              </a:solidFill>
              <a:effectLst/>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4B41765-AC2B-40CD-8597-4586999C1D2F}"/>
              </a:ext>
            </a:extLst>
          </p:cNvPr>
          <p:cNvGrpSpPr/>
          <p:nvPr/>
        </p:nvGrpSpPr>
        <p:grpSpPr>
          <a:xfrm>
            <a:off x="8733070" y="1312069"/>
            <a:ext cx="2611708" cy="549438"/>
            <a:chOff x="609600" y="2841943"/>
            <a:chExt cx="2660838" cy="559774"/>
          </a:xfrm>
        </p:grpSpPr>
        <p:grpSp>
          <p:nvGrpSpPr>
            <p:cNvPr id="9" name="Group 184">
              <a:extLst>
                <a:ext uri="{FF2B5EF4-FFF2-40B4-BE49-F238E27FC236}">
                  <a16:creationId xmlns:a16="http://schemas.microsoft.com/office/drawing/2014/main" id="{296EC1AB-5E85-4CED-941A-853DBD6BD0CD}"/>
                </a:ext>
              </a:extLst>
            </p:cNvPr>
            <p:cNvGrpSpPr/>
            <p:nvPr/>
          </p:nvGrpSpPr>
          <p:grpSpPr>
            <a:xfrm>
              <a:off x="609600" y="2841943"/>
              <a:ext cx="260742" cy="559774"/>
              <a:chOff x="6213475" y="1668463"/>
              <a:chExt cx="227013" cy="487362"/>
            </a:xfrm>
            <a:solidFill>
              <a:schemeClr val="accent1"/>
            </a:solidFill>
          </p:grpSpPr>
          <p:sp>
            <p:nvSpPr>
              <p:cNvPr id="40" name="Oval 98">
                <a:extLst>
                  <a:ext uri="{FF2B5EF4-FFF2-40B4-BE49-F238E27FC236}">
                    <a16:creationId xmlns:a16="http://schemas.microsoft.com/office/drawing/2014/main" id="{48B4D03B-DC19-4DBA-B9B9-158E76FEA728}"/>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99">
                <a:extLst>
                  <a:ext uri="{FF2B5EF4-FFF2-40B4-BE49-F238E27FC236}">
                    <a16:creationId xmlns:a16="http://schemas.microsoft.com/office/drawing/2014/main" id="{E57DC9E2-F172-4877-9B85-DDF347987CA0}"/>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Group 184">
              <a:extLst>
                <a:ext uri="{FF2B5EF4-FFF2-40B4-BE49-F238E27FC236}">
                  <a16:creationId xmlns:a16="http://schemas.microsoft.com/office/drawing/2014/main" id="{0B32D304-1838-42BF-9397-1AF8E53A8F5C}"/>
                </a:ext>
              </a:extLst>
            </p:cNvPr>
            <p:cNvGrpSpPr/>
            <p:nvPr/>
          </p:nvGrpSpPr>
          <p:grpSpPr>
            <a:xfrm>
              <a:off x="876277" y="2841943"/>
              <a:ext cx="260742" cy="559774"/>
              <a:chOff x="6213475" y="1668463"/>
              <a:chExt cx="227013" cy="487362"/>
            </a:xfrm>
            <a:solidFill>
              <a:schemeClr val="accent1"/>
            </a:solidFill>
          </p:grpSpPr>
          <p:sp>
            <p:nvSpPr>
              <p:cNvPr id="38" name="Oval 98">
                <a:extLst>
                  <a:ext uri="{FF2B5EF4-FFF2-40B4-BE49-F238E27FC236}">
                    <a16:creationId xmlns:a16="http://schemas.microsoft.com/office/drawing/2014/main" id="{B15B9DCE-F73A-4A95-AADE-823A98585D0E}"/>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99">
                <a:extLst>
                  <a:ext uri="{FF2B5EF4-FFF2-40B4-BE49-F238E27FC236}">
                    <a16:creationId xmlns:a16="http://schemas.microsoft.com/office/drawing/2014/main" id="{FD5E7AAF-D648-44E5-AA3F-62A3CACA9B03}"/>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 name="Group 184">
              <a:extLst>
                <a:ext uri="{FF2B5EF4-FFF2-40B4-BE49-F238E27FC236}">
                  <a16:creationId xmlns:a16="http://schemas.microsoft.com/office/drawing/2014/main" id="{5946172A-9701-4AA3-AB6F-EEBD6FA0ABA2}"/>
                </a:ext>
              </a:extLst>
            </p:cNvPr>
            <p:cNvGrpSpPr/>
            <p:nvPr/>
          </p:nvGrpSpPr>
          <p:grpSpPr>
            <a:xfrm>
              <a:off x="1142954" y="2841943"/>
              <a:ext cx="260742" cy="559774"/>
              <a:chOff x="6213475" y="1668463"/>
              <a:chExt cx="227013" cy="487362"/>
            </a:xfrm>
            <a:solidFill>
              <a:schemeClr val="accent1"/>
            </a:solidFill>
          </p:grpSpPr>
          <p:sp>
            <p:nvSpPr>
              <p:cNvPr id="36" name="Oval 98">
                <a:extLst>
                  <a:ext uri="{FF2B5EF4-FFF2-40B4-BE49-F238E27FC236}">
                    <a16:creationId xmlns:a16="http://schemas.microsoft.com/office/drawing/2014/main" id="{84374525-756A-4DEB-9BC2-ED7A47324BDA}"/>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99">
                <a:extLst>
                  <a:ext uri="{FF2B5EF4-FFF2-40B4-BE49-F238E27FC236}">
                    <a16:creationId xmlns:a16="http://schemas.microsoft.com/office/drawing/2014/main" id="{420EC526-4591-477C-926D-E5FD4CF78BC0}"/>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84">
              <a:extLst>
                <a:ext uri="{FF2B5EF4-FFF2-40B4-BE49-F238E27FC236}">
                  <a16:creationId xmlns:a16="http://schemas.microsoft.com/office/drawing/2014/main" id="{BA44FA4E-2CFF-4A0A-8EAC-00AB40912A76}"/>
                </a:ext>
              </a:extLst>
            </p:cNvPr>
            <p:cNvGrpSpPr/>
            <p:nvPr/>
          </p:nvGrpSpPr>
          <p:grpSpPr>
            <a:xfrm>
              <a:off x="1409631" y="2841943"/>
              <a:ext cx="260742" cy="559774"/>
              <a:chOff x="6213475" y="1668463"/>
              <a:chExt cx="227013" cy="487362"/>
            </a:xfrm>
            <a:solidFill>
              <a:schemeClr val="accent1"/>
            </a:solidFill>
          </p:grpSpPr>
          <p:sp>
            <p:nvSpPr>
              <p:cNvPr id="34" name="Oval 98">
                <a:extLst>
                  <a:ext uri="{FF2B5EF4-FFF2-40B4-BE49-F238E27FC236}">
                    <a16:creationId xmlns:a16="http://schemas.microsoft.com/office/drawing/2014/main" id="{45D1ED68-E4A0-406F-A371-814AE1B393B1}"/>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99">
                <a:extLst>
                  <a:ext uri="{FF2B5EF4-FFF2-40B4-BE49-F238E27FC236}">
                    <a16:creationId xmlns:a16="http://schemas.microsoft.com/office/drawing/2014/main" id="{7A7FCFFD-E2F9-44B7-972A-D1B89EB6752E}"/>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Group 184">
              <a:extLst>
                <a:ext uri="{FF2B5EF4-FFF2-40B4-BE49-F238E27FC236}">
                  <a16:creationId xmlns:a16="http://schemas.microsoft.com/office/drawing/2014/main" id="{C056B182-9F9C-446B-AB8D-235E0571FF75}"/>
                </a:ext>
              </a:extLst>
            </p:cNvPr>
            <p:cNvGrpSpPr/>
            <p:nvPr/>
          </p:nvGrpSpPr>
          <p:grpSpPr>
            <a:xfrm>
              <a:off x="1676308" y="2841943"/>
              <a:ext cx="260742" cy="559774"/>
              <a:chOff x="6213475" y="1668463"/>
              <a:chExt cx="227013" cy="487362"/>
            </a:xfrm>
            <a:solidFill>
              <a:schemeClr val="accent1"/>
            </a:solidFill>
          </p:grpSpPr>
          <p:sp>
            <p:nvSpPr>
              <p:cNvPr id="32" name="Oval 98">
                <a:extLst>
                  <a:ext uri="{FF2B5EF4-FFF2-40B4-BE49-F238E27FC236}">
                    <a16:creationId xmlns:a16="http://schemas.microsoft.com/office/drawing/2014/main" id="{77E047D5-4F67-414B-8607-480961F43B47}"/>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99">
                <a:extLst>
                  <a:ext uri="{FF2B5EF4-FFF2-40B4-BE49-F238E27FC236}">
                    <a16:creationId xmlns:a16="http://schemas.microsoft.com/office/drawing/2014/main" id="{3B7E2509-5A9D-4E0E-BF54-635487E568E9}"/>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6" name="Group 184">
              <a:extLst>
                <a:ext uri="{FF2B5EF4-FFF2-40B4-BE49-F238E27FC236}">
                  <a16:creationId xmlns:a16="http://schemas.microsoft.com/office/drawing/2014/main" id="{0E84CE53-7BD9-4380-BB11-063ACA33756B}"/>
                </a:ext>
              </a:extLst>
            </p:cNvPr>
            <p:cNvGrpSpPr/>
            <p:nvPr/>
          </p:nvGrpSpPr>
          <p:grpSpPr>
            <a:xfrm>
              <a:off x="1942985" y="2841943"/>
              <a:ext cx="260742" cy="559774"/>
              <a:chOff x="6213475" y="1668463"/>
              <a:chExt cx="227013" cy="487362"/>
            </a:xfrm>
            <a:solidFill>
              <a:schemeClr val="accent1"/>
            </a:solidFill>
          </p:grpSpPr>
          <p:sp>
            <p:nvSpPr>
              <p:cNvPr id="30" name="Oval 98">
                <a:extLst>
                  <a:ext uri="{FF2B5EF4-FFF2-40B4-BE49-F238E27FC236}">
                    <a16:creationId xmlns:a16="http://schemas.microsoft.com/office/drawing/2014/main" id="{C5278BCD-E2CB-4FE7-B82D-33956692199A}"/>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99">
                <a:extLst>
                  <a:ext uri="{FF2B5EF4-FFF2-40B4-BE49-F238E27FC236}">
                    <a16:creationId xmlns:a16="http://schemas.microsoft.com/office/drawing/2014/main" id="{25270722-28D9-471C-BF5C-888B56364646}"/>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184">
              <a:extLst>
                <a:ext uri="{FF2B5EF4-FFF2-40B4-BE49-F238E27FC236}">
                  <a16:creationId xmlns:a16="http://schemas.microsoft.com/office/drawing/2014/main" id="{8F33E216-30E4-4A2F-B669-93DC80E476BE}"/>
                </a:ext>
              </a:extLst>
            </p:cNvPr>
            <p:cNvGrpSpPr/>
            <p:nvPr/>
          </p:nvGrpSpPr>
          <p:grpSpPr>
            <a:xfrm>
              <a:off x="2209662" y="2841943"/>
              <a:ext cx="260742" cy="559774"/>
              <a:chOff x="6213475" y="1668463"/>
              <a:chExt cx="227013" cy="487362"/>
            </a:xfrm>
            <a:solidFill>
              <a:schemeClr val="accent1"/>
            </a:solidFill>
          </p:grpSpPr>
          <p:sp>
            <p:nvSpPr>
              <p:cNvPr id="28" name="Oval 98">
                <a:extLst>
                  <a:ext uri="{FF2B5EF4-FFF2-40B4-BE49-F238E27FC236}">
                    <a16:creationId xmlns:a16="http://schemas.microsoft.com/office/drawing/2014/main" id="{4E79D064-32AA-4227-8C74-6C7E245062A6}"/>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99">
                <a:extLst>
                  <a:ext uri="{FF2B5EF4-FFF2-40B4-BE49-F238E27FC236}">
                    <a16:creationId xmlns:a16="http://schemas.microsoft.com/office/drawing/2014/main" id="{E5BE8DA4-94CC-44C7-B84D-B4BD3B64785C}"/>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Group 184">
              <a:extLst>
                <a:ext uri="{FF2B5EF4-FFF2-40B4-BE49-F238E27FC236}">
                  <a16:creationId xmlns:a16="http://schemas.microsoft.com/office/drawing/2014/main" id="{46B4A068-B031-4D8F-A35C-7307FB523E05}"/>
                </a:ext>
              </a:extLst>
            </p:cNvPr>
            <p:cNvGrpSpPr/>
            <p:nvPr/>
          </p:nvGrpSpPr>
          <p:grpSpPr>
            <a:xfrm>
              <a:off x="2476339" y="2841943"/>
              <a:ext cx="260742" cy="559774"/>
              <a:chOff x="6213475" y="1668463"/>
              <a:chExt cx="227013" cy="487362"/>
            </a:xfrm>
            <a:solidFill>
              <a:schemeClr val="accent1"/>
            </a:solidFill>
          </p:grpSpPr>
          <p:sp>
            <p:nvSpPr>
              <p:cNvPr id="26" name="Oval 98">
                <a:extLst>
                  <a:ext uri="{FF2B5EF4-FFF2-40B4-BE49-F238E27FC236}">
                    <a16:creationId xmlns:a16="http://schemas.microsoft.com/office/drawing/2014/main" id="{F535E988-F628-416A-8874-E29DC39B6595}"/>
                  </a:ext>
                </a:extLst>
              </p:cNvPr>
              <p:cNvSpPr>
                <a:spLocks noChangeArrowheads="1"/>
              </p:cNvSpPr>
              <p:nvPr/>
            </p:nvSpPr>
            <p:spPr bwMode="auto">
              <a:xfrm>
                <a:off x="6291263" y="1668463"/>
                <a:ext cx="73025" cy="73025"/>
              </a:xfrm>
              <a:prstGeom prst="ellipse">
                <a:avLst/>
              </a:pr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99">
                <a:extLst>
                  <a:ext uri="{FF2B5EF4-FFF2-40B4-BE49-F238E27FC236}">
                    <a16:creationId xmlns:a16="http://schemas.microsoft.com/office/drawing/2014/main" id="{FF568C9C-E0C3-4DF2-AE55-3B6048A155A5}"/>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accent2"/>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Group 184">
              <a:extLst>
                <a:ext uri="{FF2B5EF4-FFF2-40B4-BE49-F238E27FC236}">
                  <a16:creationId xmlns:a16="http://schemas.microsoft.com/office/drawing/2014/main" id="{DFFA9BDF-06FA-44EB-B399-3BAA1ACB41D1}"/>
                </a:ext>
              </a:extLst>
            </p:cNvPr>
            <p:cNvGrpSpPr/>
            <p:nvPr/>
          </p:nvGrpSpPr>
          <p:grpSpPr>
            <a:xfrm>
              <a:off x="2743016" y="2841943"/>
              <a:ext cx="260742" cy="559774"/>
              <a:chOff x="6213475" y="1668463"/>
              <a:chExt cx="227013" cy="487362"/>
            </a:xfrm>
            <a:solidFill>
              <a:schemeClr val="bg1">
                <a:lumMod val="75000"/>
              </a:schemeClr>
            </a:solidFill>
          </p:grpSpPr>
          <p:sp>
            <p:nvSpPr>
              <p:cNvPr id="24" name="Oval 98">
                <a:extLst>
                  <a:ext uri="{FF2B5EF4-FFF2-40B4-BE49-F238E27FC236}">
                    <a16:creationId xmlns:a16="http://schemas.microsoft.com/office/drawing/2014/main" id="{5AA71A70-3648-4566-AF9D-4311E3D9ECE5}"/>
                  </a:ext>
                </a:extLst>
              </p:cNvPr>
              <p:cNvSpPr>
                <a:spLocks noChangeArrowheads="1"/>
              </p:cNvSpPr>
              <p:nvPr/>
            </p:nvSpPr>
            <p:spPr bwMode="auto">
              <a:xfrm>
                <a:off x="6291263" y="1668463"/>
                <a:ext cx="73025" cy="73025"/>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99">
                <a:extLst>
                  <a:ext uri="{FF2B5EF4-FFF2-40B4-BE49-F238E27FC236}">
                    <a16:creationId xmlns:a16="http://schemas.microsoft.com/office/drawing/2014/main" id="{0CF33245-63D1-4B2B-82F8-229EE85B546F}"/>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184">
              <a:extLst>
                <a:ext uri="{FF2B5EF4-FFF2-40B4-BE49-F238E27FC236}">
                  <a16:creationId xmlns:a16="http://schemas.microsoft.com/office/drawing/2014/main" id="{EB36BB6D-204B-4E58-A602-311153507316}"/>
                </a:ext>
              </a:extLst>
            </p:cNvPr>
            <p:cNvGrpSpPr/>
            <p:nvPr/>
          </p:nvGrpSpPr>
          <p:grpSpPr>
            <a:xfrm>
              <a:off x="3009696" y="2841943"/>
              <a:ext cx="260742" cy="559774"/>
              <a:chOff x="6213475" y="1668463"/>
              <a:chExt cx="227013" cy="487362"/>
            </a:xfrm>
            <a:solidFill>
              <a:schemeClr val="bg1">
                <a:lumMod val="75000"/>
              </a:schemeClr>
            </a:solidFill>
          </p:grpSpPr>
          <p:sp>
            <p:nvSpPr>
              <p:cNvPr id="22" name="Oval 21">
                <a:extLst>
                  <a:ext uri="{FF2B5EF4-FFF2-40B4-BE49-F238E27FC236}">
                    <a16:creationId xmlns:a16="http://schemas.microsoft.com/office/drawing/2014/main" id="{E069BDAA-4F14-4786-AFC6-0E90807EDF92}"/>
                  </a:ext>
                </a:extLst>
              </p:cNvPr>
              <p:cNvSpPr>
                <a:spLocks noChangeArrowheads="1"/>
              </p:cNvSpPr>
              <p:nvPr/>
            </p:nvSpPr>
            <p:spPr bwMode="auto">
              <a:xfrm>
                <a:off x="6291263" y="1668463"/>
                <a:ext cx="73025" cy="73025"/>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230">
                <a:extLst>
                  <a:ext uri="{FF2B5EF4-FFF2-40B4-BE49-F238E27FC236}">
                    <a16:creationId xmlns:a16="http://schemas.microsoft.com/office/drawing/2014/main" id="{17EDBDCD-3F36-4A08-A0CC-0CA106B996E2}"/>
                  </a:ext>
                </a:extLst>
              </p:cNvPr>
              <p:cNvSpPr>
                <a:spLocks/>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42" name="Group 154">
            <a:extLst>
              <a:ext uri="{FF2B5EF4-FFF2-40B4-BE49-F238E27FC236}">
                <a16:creationId xmlns:a16="http://schemas.microsoft.com/office/drawing/2014/main" id="{C1F06337-51D6-4713-A337-5923BA306583}"/>
              </a:ext>
            </a:extLst>
          </p:cNvPr>
          <p:cNvGrpSpPr/>
          <p:nvPr/>
        </p:nvGrpSpPr>
        <p:grpSpPr>
          <a:xfrm>
            <a:off x="8834645" y="2358848"/>
            <a:ext cx="2525804" cy="581480"/>
            <a:chOff x="5932686" y="2855964"/>
            <a:chExt cx="2449314" cy="563870"/>
          </a:xfrm>
        </p:grpSpPr>
        <p:grpSp>
          <p:nvGrpSpPr>
            <p:cNvPr id="43" name="Group 179">
              <a:extLst>
                <a:ext uri="{FF2B5EF4-FFF2-40B4-BE49-F238E27FC236}">
                  <a16:creationId xmlns:a16="http://schemas.microsoft.com/office/drawing/2014/main" id="{FCA563E2-6365-48F9-AA64-E019A145A347}"/>
                </a:ext>
              </a:extLst>
            </p:cNvPr>
            <p:cNvGrpSpPr/>
            <p:nvPr/>
          </p:nvGrpSpPr>
          <p:grpSpPr>
            <a:xfrm>
              <a:off x="5932686" y="2855964"/>
              <a:ext cx="220321" cy="563870"/>
              <a:chOff x="5054600" y="1652588"/>
              <a:chExt cx="187325" cy="479424"/>
            </a:xfrm>
            <a:solidFill>
              <a:schemeClr val="accent4"/>
            </a:solidFill>
          </p:grpSpPr>
          <p:sp>
            <p:nvSpPr>
              <p:cNvPr id="71" name="Freeform 96">
                <a:extLst>
                  <a:ext uri="{FF2B5EF4-FFF2-40B4-BE49-F238E27FC236}">
                    <a16:creationId xmlns:a16="http://schemas.microsoft.com/office/drawing/2014/main" id="{BAA2FDA6-B3BE-4F92-8B0B-1BD87EA1C154}"/>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Oval 97">
                <a:extLst>
                  <a:ext uri="{FF2B5EF4-FFF2-40B4-BE49-F238E27FC236}">
                    <a16:creationId xmlns:a16="http://schemas.microsoft.com/office/drawing/2014/main" id="{829DDAD2-6BE6-47F8-893B-C17DD11726C1}"/>
                  </a:ext>
                </a:extLst>
              </p:cNvPr>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Group 179">
              <a:extLst>
                <a:ext uri="{FF2B5EF4-FFF2-40B4-BE49-F238E27FC236}">
                  <a16:creationId xmlns:a16="http://schemas.microsoft.com/office/drawing/2014/main" id="{EB77AC39-9423-4660-BF7E-24C4EDCA1037}"/>
                </a:ext>
              </a:extLst>
            </p:cNvPr>
            <p:cNvGrpSpPr/>
            <p:nvPr/>
          </p:nvGrpSpPr>
          <p:grpSpPr>
            <a:xfrm>
              <a:off x="6180352" y="2855964"/>
              <a:ext cx="220321" cy="563870"/>
              <a:chOff x="5054600" y="1652588"/>
              <a:chExt cx="187325" cy="479424"/>
            </a:xfrm>
            <a:solidFill>
              <a:schemeClr val="accent4"/>
            </a:solidFill>
          </p:grpSpPr>
          <p:sp>
            <p:nvSpPr>
              <p:cNvPr id="69" name="Freeform 96">
                <a:extLst>
                  <a:ext uri="{FF2B5EF4-FFF2-40B4-BE49-F238E27FC236}">
                    <a16:creationId xmlns:a16="http://schemas.microsoft.com/office/drawing/2014/main" id="{EC542CB3-281D-4797-9144-82B17223EF1C}"/>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Oval 97">
                <a:extLst>
                  <a:ext uri="{FF2B5EF4-FFF2-40B4-BE49-F238E27FC236}">
                    <a16:creationId xmlns:a16="http://schemas.microsoft.com/office/drawing/2014/main" id="{76E27F25-DFDE-469F-BC72-387467770632}"/>
                  </a:ext>
                </a:extLst>
              </p:cNvPr>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Group 179">
              <a:extLst>
                <a:ext uri="{FF2B5EF4-FFF2-40B4-BE49-F238E27FC236}">
                  <a16:creationId xmlns:a16="http://schemas.microsoft.com/office/drawing/2014/main" id="{759EC604-60EE-4DFE-B60B-1E97E7B74A1F}"/>
                </a:ext>
              </a:extLst>
            </p:cNvPr>
            <p:cNvGrpSpPr/>
            <p:nvPr/>
          </p:nvGrpSpPr>
          <p:grpSpPr>
            <a:xfrm>
              <a:off x="6428018" y="2855964"/>
              <a:ext cx="220321" cy="563870"/>
              <a:chOff x="5054600" y="1652588"/>
              <a:chExt cx="187325" cy="479424"/>
            </a:xfrm>
            <a:solidFill>
              <a:schemeClr val="accent4"/>
            </a:solidFill>
          </p:grpSpPr>
          <p:sp>
            <p:nvSpPr>
              <p:cNvPr id="67" name="Freeform 96">
                <a:extLst>
                  <a:ext uri="{FF2B5EF4-FFF2-40B4-BE49-F238E27FC236}">
                    <a16:creationId xmlns:a16="http://schemas.microsoft.com/office/drawing/2014/main" id="{9CBECCCB-B497-457C-8ED8-A68C4665975F}"/>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Oval 97">
                <a:extLst>
                  <a:ext uri="{FF2B5EF4-FFF2-40B4-BE49-F238E27FC236}">
                    <a16:creationId xmlns:a16="http://schemas.microsoft.com/office/drawing/2014/main" id="{28738759-AFDB-492C-9351-C537F0F3238F}"/>
                  </a:ext>
                </a:extLst>
              </p:cNvPr>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179">
              <a:extLst>
                <a:ext uri="{FF2B5EF4-FFF2-40B4-BE49-F238E27FC236}">
                  <a16:creationId xmlns:a16="http://schemas.microsoft.com/office/drawing/2014/main" id="{014C7862-28F4-47F2-9137-7AEE7F6CFA14}"/>
                </a:ext>
              </a:extLst>
            </p:cNvPr>
            <p:cNvGrpSpPr/>
            <p:nvPr/>
          </p:nvGrpSpPr>
          <p:grpSpPr>
            <a:xfrm>
              <a:off x="6675684" y="2855964"/>
              <a:ext cx="220321" cy="563870"/>
              <a:chOff x="5054600" y="1652588"/>
              <a:chExt cx="187325" cy="479424"/>
            </a:xfrm>
            <a:solidFill>
              <a:schemeClr val="accent4"/>
            </a:solidFill>
          </p:grpSpPr>
          <p:sp>
            <p:nvSpPr>
              <p:cNvPr id="65" name="Freeform 96">
                <a:extLst>
                  <a:ext uri="{FF2B5EF4-FFF2-40B4-BE49-F238E27FC236}">
                    <a16:creationId xmlns:a16="http://schemas.microsoft.com/office/drawing/2014/main" id="{3624B2F9-2B48-49BD-B56C-DEDAA9BE2506}"/>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66" name="Oval 97">
                <a:extLst>
                  <a:ext uri="{FF2B5EF4-FFF2-40B4-BE49-F238E27FC236}">
                    <a16:creationId xmlns:a16="http://schemas.microsoft.com/office/drawing/2014/main" id="{2B9EF261-2357-454F-B30E-6463A04F0961}"/>
                  </a:ext>
                </a:extLst>
              </p:cNvPr>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Group 179">
              <a:extLst>
                <a:ext uri="{FF2B5EF4-FFF2-40B4-BE49-F238E27FC236}">
                  <a16:creationId xmlns:a16="http://schemas.microsoft.com/office/drawing/2014/main" id="{BD02C071-B160-4FB1-BCE6-D2426B26556A}"/>
                </a:ext>
              </a:extLst>
            </p:cNvPr>
            <p:cNvGrpSpPr/>
            <p:nvPr/>
          </p:nvGrpSpPr>
          <p:grpSpPr>
            <a:xfrm>
              <a:off x="6923350" y="2855964"/>
              <a:ext cx="220321" cy="563870"/>
              <a:chOff x="5054600" y="1652588"/>
              <a:chExt cx="187325" cy="479424"/>
            </a:xfrm>
            <a:solidFill>
              <a:schemeClr val="accent4"/>
            </a:solidFill>
          </p:grpSpPr>
          <p:sp>
            <p:nvSpPr>
              <p:cNvPr id="63" name="Freeform 96">
                <a:extLst>
                  <a:ext uri="{FF2B5EF4-FFF2-40B4-BE49-F238E27FC236}">
                    <a16:creationId xmlns:a16="http://schemas.microsoft.com/office/drawing/2014/main" id="{EAA9CB3D-E0A2-4D3B-8FDC-D99B1CE1150A}"/>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64" name="Oval 97">
                <a:extLst>
                  <a:ext uri="{FF2B5EF4-FFF2-40B4-BE49-F238E27FC236}">
                    <a16:creationId xmlns:a16="http://schemas.microsoft.com/office/drawing/2014/main" id="{205588A0-0AB7-4540-B192-5033CC4625FA}"/>
                  </a:ext>
                </a:extLst>
              </p:cNvPr>
              <p:cNvSpPr>
                <a:spLocks noChangeArrowheads="1"/>
              </p:cNvSpPr>
              <p:nvPr/>
            </p:nvSpPr>
            <p:spPr bwMode="auto">
              <a:xfrm>
                <a:off x="5110163" y="1652588"/>
                <a:ext cx="74613" cy="76200"/>
              </a:xfrm>
              <a:prstGeom prst="ellipse">
                <a:avLst/>
              </a:prstGeom>
              <a:solidFill>
                <a:schemeClr val="accent1"/>
              </a:solid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Group 179">
              <a:extLst>
                <a:ext uri="{FF2B5EF4-FFF2-40B4-BE49-F238E27FC236}">
                  <a16:creationId xmlns:a16="http://schemas.microsoft.com/office/drawing/2014/main" id="{FB91CDF3-F8FD-4F6E-BB62-80ADE2C233A8}"/>
                </a:ext>
              </a:extLst>
            </p:cNvPr>
            <p:cNvGrpSpPr/>
            <p:nvPr/>
          </p:nvGrpSpPr>
          <p:grpSpPr>
            <a:xfrm>
              <a:off x="7171017" y="2855964"/>
              <a:ext cx="220321" cy="563870"/>
              <a:chOff x="5054600" y="1652588"/>
              <a:chExt cx="187325" cy="479424"/>
            </a:xfrm>
            <a:solidFill>
              <a:schemeClr val="bg1">
                <a:lumMod val="75000"/>
              </a:schemeClr>
            </a:solidFill>
          </p:grpSpPr>
          <p:sp>
            <p:nvSpPr>
              <p:cNvPr id="61" name="Freeform 96">
                <a:extLst>
                  <a:ext uri="{FF2B5EF4-FFF2-40B4-BE49-F238E27FC236}">
                    <a16:creationId xmlns:a16="http://schemas.microsoft.com/office/drawing/2014/main" id="{3BD51219-83FE-427F-89C4-EE0244D97814}"/>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62" name="Oval 97">
                <a:extLst>
                  <a:ext uri="{FF2B5EF4-FFF2-40B4-BE49-F238E27FC236}">
                    <a16:creationId xmlns:a16="http://schemas.microsoft.com/office/drawing/2014/main" id="{2A52586A-4491-4EE2-950B-3EA3334FBDDF}"/>
                  </a:ext>
                </a:extLst>
              </p:cNvPr>
              <p:cNvSpPr>
                <a:spLocks noChangeArrowheads="1"/>
              </p:cNvSpPr>
              <p:nvPr/>
            </p:nvSpPr>
            <p:spPr bwMode="auto">
              <a:xfrm>
                <a:off x="5110163" y="1652588"/>
                <a:ext cx="74613" cy="76200"/>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9" name="Group 179">
              <a:extLst>
                <a:ext uri="{FF2B5EF4-FFF2-40B4-BE49-F238E27FC236}">
                  <a16:creationId xmlns:a16="http://schemas.microsoft.com/office/drawing/2014/main" id="{9DCB29C4-59C3-4B20-AB01-F08F45699B10}"/>
                </a:ext>
              </a:extLst>
            </p:cNvPr>
            <p:cNvGrpSpPr/>
            <p:nvPr/>
          </p:nvGrpSpPr>
          <p:grpSpPr>
            <a:xfrm>
              <a:off x="7418683" y="2855964"/>
              <a:ext cx="220321" cy="563870"/>
              <a:chOff x="5054600" y="1652588"/>
              <a:chExt cx="187325" cy="479424"/>
            </a:xfrm>
            <a:solidFill>
              <a:schemeClr val="bg1">
                <a:lumMod val="75000"/>
              </a:schemeClr>
            </a:solidFill>
          </p:grpSpPr>
          <p:sp>
            <p:nvSpPr>
              <p:cNvPr id="59" name="Freeform 96">
                <a:extLst>
                  <a:ext uri="{FF2B5EF4-FFF2-40B4-BE49-F238E27FC236}">
                    <a16:creationId xmlns:a16="http://schemas.microsoft.com/office/drawing/2014/main" id="{AB8EA01B-5571-4589-953D-9BE2148F5967}"/>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60" name="Oval 97">
                <a:extLst>
                  <a:ext uri="{FF2B5EF4-FFF2-40B4-BE49-F238E27FC236}">
                    <a16:creationId xmlns:a16="http://schemas.microsoft.com/office/drawing/2014/main" id="{1EE99005-0C42-41BE-98D6-874A38FDFE10}"/>
                  </a:ext>
                </a:extLst>
              </p:cNvPr>
              <p:cNvSpPr>
                <a:spLocks noChangeArrowheads="1"/>
              </p:cNvSpPr>
              <p:nvPr/>
            </p:nvSpPr>
            <p:spPr bwMode="auto">
              <a:xfrm>
                <a:off x="5110163" y="1652588"/>
                <a:ext cx="74613" cy="76200"/>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Group 179">
              <a:extLst>
                <a:ext uri="{FF2B5EF4-FFF2-40B4-BE49-F238E27FC236}">
                  <a16:creationId xmlns:a16="http://schemas.microsoft.com/office/drawing/2014/main" id="{C0F93C90-97B4-436F-83EE-C2E537904726}"/>
                </a:ext>
              </a:extLst>
            </p:cNvPr>
            <p:cNvGrpSpPr/>
            <p:nvPr/>
          </p:nvGrpSpPr>
          <p:grpSpPr>
            <a:xfrm>
              <a:off x="7666349" y="2855964"/>
              <a:ext cx="220321" cy="563870"/>
              <a:chOff x="5054600" y="1652588"/>
              <a:chExt cx="187325" cy="479424"/>
            </a:xfrm>
            <a:solidFill>
              <a:schemeClr val="bg1">
                <a:lumMod val="75000"/>
              </a:schemeClr>
            </a:solidFill>
          </p:grpSpPr>
          <p:sp>
            <p:nvSpPr>
              <p:cNvPr id="57" name="Freeform 96">
                <a:extLst>
                  <a:ext uri="{FF2B5EF4-FFF2-40B4-BE49-F238E27FC236}">
                    <a16:creationId xmlns:a16="http://schemas.microsoft.com/office/drawing/2014/main" id="{FD0B069E-BE6A-4BF9-A108-7EDDF9602D78}"/>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58" name="Oval 97">
                <a:extLst>
                  <a:ext uri="{FF2B5EF4-FFF2-40B4-BE49-F238E27FC236}">
                    <a16:creationId xmlns:a16="http://schemas.microsoft.com/office/drawing/2014/main" id="{DA25C80B-4882-4700-BA49-33859F0DA946}"/>
                  </a:ext>
                </a:extLst>
              </p:cNvPr>
              <p:cNvSpPr>
                <a:spLocks noChangeArrowheads="1"/>
              </p:cNvSpPr>
              <p:nvPr/>
            </p:nvSpPr>
            <p:spPr bwMode="auto">
              <a:xfrm>
                <a:off x="5110163" y="1652588"/>
                <a:ext cx="74613" cy="76200"/>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Group 179">
              <a:extLst>
                <a:ext uri="{FF2B5EF4-FFF2-40B4-BE49-F238E27FC236}">
                  <a16:creationId xmlns:a16="http://schemas.microsoft.com/office/drawing/2014/main" id="{E4E02921-7A63-42E9-B321-7CC878937709}"/>
                </a:ext>
              </a:extLst>
            </p:cNvPr>
            <p:cNvGrpSpPr/>
            <p:nvPr/>
          </p:nvGrpSpPr>
          <p:grpSpPr>
            <a:xfrm>
              <a:off x="7914015" y="2855964"/>
              <a:ext cx="220321" cy="563870"/>
              <a:chOff x="5054600" y="1652588"/>
              <a:chExt cx="187325" cy="479424"/>
            </a:xfrm>
            <a:solidFill>
              <a:schemeClr val="bg1">
                <a:lumMod val="75000"/>
              </a:schemeClr>
            </a:solidFill>
          </p:grpSpPr>
          <p:sp>
            <p:nvSpPr>
              <p:cNvPr id="55" name="Freeform 96">
                <a:extLst>
                  <a:ext uri="{FF2B5EF4-FFF2-40B4-BE49-F238E27FC236}">
                    <a16:creationId xmlns:a16="http://schemas.microsoft.com/office/drawing/2014/main" id="{617F7899-177C-4D38-97A2-4C048E26F7D3}"/>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Oval 97">
                <a:extLst>
                  <a:ext uri="{FF2B5EF4-FFF2-40B4-BE49-F238E27FC236}">
                    <a16:creationId xmlns:a16="http://schemas.microsoft.com/office/drawing/2014/main" id="{61C76260-AC03-4FC8-92A9-5874ADDB78EF}"/>
                  </a:ext>
                </a:extLst>
              </p:cNvPr>
              <p:cNvSpPr>
                <a:spLocks noChangeArrowheads="1"/>
              </p:cNvSpPr>
              <p:nvPr/>
            </p:nvSpPr>
            <p:spPr bwMode="auto">
              <a:xfrm>
                <a:off x="5110163" y="1652588"/>
                <a:ext cx="74613" cy="76200"/>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2" name="Group 179">
              <a:extLst>
                <a:ext uri="{FF2B5EF4-FFF2-40B4-BE49-F238E27FC236}">
                  <a16:creationId xmlns:a16="http://schemas.microsoft.com/office/drawing/2014/main" id="{E12FDEA5-53F5-4D12-8547-15363C4399C9}"/>
                </a:ext>
              </a:extLst>
            </p:cNvPr>
            <p:cNvGrpSpPr/>
            <p:nvPr/>
          </p:nvGrpSpPr>
          <p:grpSpPr>
            <a:xfrm>
              <a:off x="8161679" y="2855964"/>
              <a:ext cx="220321" cy="563870"/>
              <a:chOff x="5054600" y="1652588"/>
              <a:chExt cx="187325" cy="479424"/>
            </a:xfrm>
            <a:solidFill>
              <a:schemeClr val="bg1">
                <a:lumMod val="75000"/>
              </a:schemeClr>
            </a:solidFill>
          </p:grpSpPr>
          <p:sp>
            <p:nvSpPr>
              <p:cNvPr id="53" name="Freeform 96">
                <a:extLst>
                  <a:ext uri="{FF2B5EF4-FFF2-40B4-BE49-F238E27FC236}">
                    <a16:creationId xmlns:a16="http://schemas.microsoft.com/office/drawing/2014/main" id="{4F515AE3-450E-4B15-82E2-6CBFA5A4861F}"/>
                  </a:ext>
                </a:extLst>
              </p:cNvPr>
              <p:cNvSpPr>
                <a:spLocks/>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sp>
            <p:nvSpPr>
              <p:cNvPr id="54" name="Oval 97">
                <a:extLst>
                  <a:ext uri="{FF2B5EF4-FFF2-40B4-BE49-F238E27FC236}">
                    <a16:creationId xmlns:a16="http://schemas.microsoft.com/office/drawing/2014/main" id="{56D71FF9-A77A-440C-801F-5092C79107AA}"/>
                  </a:ext>
                </a:extLst>
              </p:cNvPr>
              <p:cNvSpPr>
                <a:spLocks noChangeArrowheads="1"/>
              </p:cNvSpPr>
              <p:nvPr/>
            </p:nvSpPr>
            <p:spPr bwMode="auto">
              <a:xfrm>
                <a:off x="5110163" y="1652588"/>
                <a:ext cx="74613" cy="76200"/>
              </a:xfrm>
              <a:prstGeom prst="ellipse">
                <a:avLst/>
              </a:prstGeom>
              <a:grpFill/>
              <a:ln w="9525">
                <a:noFill/>
                <a:round/>
                <a:headEnd/>
                <a:tailEnd/>
              </a:ln>
            </p:spPr>
            <p:txBody>
              <a:bodyPr vert="horz" wrap="square" lIns="114605" tIns="57303" rIns="114605" bIns="57303" numCol="1" anchor="t" anchorCtr="0" compatLnSpc="1">
                <a:prstTxWarp prst="textNoShape">
                  <a:avLst/>
                </a:prstTxWarp>
              </a:bodyPr>
              <a:lstStyle/>
              <a:p>
                <a:pPr>
                  <a:lnSpc>
                    <a:spcPct val="120000"/>
                  </a:lnSpc>
                </a:pPr>
                <a:endParaRPr lang="en-US" sz="1605" dirty="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73" name="Title 1">
            <a:extLst>
              <a:ext uri="{FF2B5EF4-FFF2-40B4-BE49-F238E27FC236}">
                <a16:creationId xmlns:a16="http://schemas.microsoft.com/office/drawing/2014/main" id="{448861D3-1B03-43A0-889D-7C4C865E631C}"/>
              </a:ext>
            </a:extLst>
          </p:cNvPr>
          <p:cNvSpPr txBox="1">
            <a:spLocks/>
          </p:cNvSpPr>
          <p:nvPr/>
        </p:nvSpPr>
        <p:spPr>
          <a:xfrm>
            <a:off x="34382" y="54760"/>
            <a:ext cx="4480032" cy="73441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altLang="zh-CN" sz="3200" b="1" dirty="0">
                <a:solidFill>
                  <a:schemeClr val="tx1">
                    <a:lumMod val="50000"/>
                    <a:lumOff val="50000"/>
                  </a:schemeClr>
                </a:solidFill>
                <a:latin typeface="Arial" panose="020B0604020202020204" pitchFamily="34" charset="0"/>
                <a:cs typeface="Arial" panose="020B0604020202020204" pitchFamily="34" charset="0"/>
              </a:rPr>
              <a:t>THE FINTECH THREAT</a:t>
            </a:r>
            <a:endParaRPr lang="zh-CN" altLang="en-US" sz="3200" b="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64793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58750" cy="7232650"/>
          </a:xfrm>
          <a:prstGeom prst="rect">
            <a:avLst/>
          </a:prstGeom>
          <a:solidFill>
            <a:srgbClr val="414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098" y="506285"/>
            <a:ext cx="11852553" cy="62200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https://ctmfile.com/assets/ugc/images/pwcpaymentschart.png">
            <a:extLst>
              <a:ext uri="{FF2B5EF4-FFF2-40B4-BE49-F238E27FC236}">
                <a16:creationId xmlns:a16="http://schemas.microsoft.com/office/drawing/2014/main" id="{26F1B360-4901-4509-A1D6-BD6C1EDB22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8317" y="678619"/>
            <a:ext cx="8802114" cy="587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97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58750" cy="7232650"/>
          </a:xfrm>
          <a:prstGeom prst="rect">
            <a:avLst/>
          </a:prstGeom>
          <a:solidFill>
            <a:srgbClr val="6E6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098" y="506285"/>
            <a:ext cx="11852553" cy="62200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s://ctmfile.com/assets/ugc/images/pwcpaymentsgraph_2.png">
            <a:extLst>
              <a:ext uri="{FF2B5EF4-FFF2-40B4-BE49-F238E27FC236}">
                <a16:creationId xmlns:a16="http://schemas.microsoft.com/office/drawing/2014/main" id="{3550C744-6265-4F07-B65F-72C5C189467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8305" y="678619"/>
            <a:ext cx="8902138" cy="587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52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875211" cy="7232650"/>
          </a:xfrm>
          <a:prstGeom prst="rect">
            <a:avLst/>
          </a:prstGeom>
        </p:spPr>
      </p:pic>
      <p:sp>
        <p:nvSpPr>
          <p:cNvPr id="3" name="Title 1">
            <a:extLst>
              <a:ext uri="{FF2B5EF4-FFF2-40B4-BE49-F238E27FC236}">
                <a16:creationId xmlns:a16="http://schemas.microsoft.com/office/drawing/2014/main" id="{D14246D8-1E12-4A4A-93F4-929495E41787}"/>
              </a:ext>
            </a:extLst>
          </p:cNvPr>
          <p:cNvSpPr txBox="1">
            <a:spLocks/>
          </p:cNvSpPr>
          <p:nvPr/>
        </p:nvSpPr>
        <p:spPr>
          <a:xfrm>
            <a:off x="551339" y="626717"/>
            <a:ext cx="11029616" cy="10138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altLang="zh-CN" sz="4000" b="1" dirty="0">
                <a:solidFill>
                  <a:schemeClr val="bg2">
                    <a:lumMod val="50000"/>
                  </a:schemeClr>
                </a:solidFill>
                <a:latin typeface="Arial" panose="020B0604020202020204" pitchFamily="34" charset="0"/>
                <a:cs typeface="Arial" panose="020B0604020202020204" pitchFamily="34" charset="0"/>
              </a:rPr>
              <a:t>Biggest Threats to Banking in 2019</a:t>
            </a:r>
            <a:endParaRPr lang="zh-CN" altLang="en-US" sz="4000" dirty="0">
              <a:solidFill>
                <a:schemeClr val="bg2">
                  <a:lumMod val="50000"/>
                </a:schemeClr>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580D99AC-1996-41A6-B590-310AEA6B8587}"/>
              </a:ext>
            </a:extLst>
          </p:cNvPr>
          <p:cNvSpPr txBox="1">
            <a:spLocks/>
          </p:cNvSpPr>
          <p:nvPr/>
        </p:nvSpPr>
        <p:spPr>
          <a:xfrm>
            <a:off x="560969" y="1612655"/>
            <a:ext cx="11029615" cy="3678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altLang="zh-CN" sz="2400" b="1" dirty="0">
                <a:solidFill>
                  <a:schemeClr val="bg2">
                    <a:lumMod val="50000"/>
                  </a:schemeClr>
                </a:solidFill>
                <a:latin typeface="Arial" panose="020B0604020202020204" pitchFamily="34" charset="0"/>
                <a:cs typeface="Arial" panose="020B0604020202020204" pitchFamily="34" charset="0"/>
              </a:rPr>
              <a:t>People’s top five frustrations with their banking providers include:</a:t>
            </a:r>
          </a:p>
          <a:p>
            <a:pPr fontAlgn="auto">
              <a:spcAft>
                <a:spcPts val="0"/>
              </a:spcAft>
            </a:pPr>
            <a:r>
              <a:rPr lang="en-US" altLang="zh-CN" sz="2400" dirty="0">
                <a:solidFill>
                  <a:schemeClr val="bg2">
                    <a:lumMod val="50000"/>
                  </a:schemeClr>
                </a:solidFill>
                <a:latin typeface="Arial" panose="020B0604020202020204" pitchFamily="34" charset="0"/>
                <a:cs typeface="Arial" panose="020B0604020202020204" pitchFamily="34" charset="0"/>
              </a:rPr>
              <a:t>Acting in dishonest, unethical or illegal ways</a:t>
            </a:r>
          </a:p>
          <a:p>
            <a:pPr fontAlgn="auto">
              <a:spcAft>
                <a:spcPts val="0"/>
              </a:spcAft>
            </a:pPr>
            <a:r>
              <a:rPr lang="en-US" altLang="zh-CN" sz="2400" dirty="0">
                <a:solidFill>
                  <a:schemeClr val="bg2">
                    <a:lumMod val="50000"/>
                  </a:schemeClr>
                </a:solidFill>
                <a:latin typeface="Arial" panose="020B0604020202020204" pitchFamily="34" charset="0"/>
                <a:cs typeface="Arial" panose="020B0604020202020204" pitchFamily="34" charset="0"/>
              </a:rPr>
              <a:t>Constantly slapping them with nickel and dime fees</a:t>
            </a:r>
          </a:p>
          <a:p>
            <a:pPr fontAlgn="auto">
              <a:spcAft>
                <a:spcPts val="0"/>
              </a:spcAft>
            </a:pPr>
            <a:r>
              <a:rPr lang="en-US" altLang="zh-CN" sz="2400" dirty="0">
                <a:solidFill>
                  <a:schemeClr val="bg2">
                    <a:lumMod val="50000"/>
                  </a:schemeClr>
                </a:solidFill>
                <a:latin typeface="Arial" panose="020B0604020202020204" pitchFamily="34" charset="0"/>
                <a:cs typeface="Arial" panose="020B0604020202020204" pitchFamily="34" charset="0"/>
              </a:rPr>
              <a:t>Failing to offer competitive rates and pricing</a:t>
            </a:r>
          </a:p>
          <a:p>
            <a:pPr fontAlgn="auto">
              <a:spcAft>
                <a:spcPts val="0"/>
              </a:spcAft>
            </a:pPr>
            <a:r>
              <a:rPr lang="en-US" altLang="zh-CN" sz="2400" dirty="0">
                <a:solidFill>
                  <a:schemeClr val="bg2">
                    <a:lumMod val="50000"/>
                  </a:schemeClr>
                </a:solidFill>
                <a:latin typeface="Arial" panose="020B0604020202020204" pitchFamily="34" charset="0"/>
                <a:cs typeface="Arial" panose="020B0604020202020204" pitchFamily="34" charset="0"/>
              </a:rPr>
              <a:t>Data breaches or exposing personal/account data</a:t>
            </a:r>
          </a:p>
          <a:p>
            <a:pPr fontAlgn="auto">
              <a:spcAft>
                <a:spcPts val="0"/>
              </a:spcAft>
            </a:pPr>
            <a:r>
              <a:rPr lang="en-US" altLang="zh-CN" sz="2400" dirty="0">
                <a:solidFill>
                  <a:schemeClr val="bg2">
                    <a:lumMod val="50000"/>
                  </a:schemeClr>
                </a:solidFill>
                <a:latin typeface="Arial" panose="020B0604020202020204" pitchFamily="34" charset="0"/>
                <a:cs typeface="Arial" panose="020B0604020202020204" pitchFamily="34" charset="0"/>
              </a:rPr>
              <a:t>Hitting them with overdraft charges</a:t>
            </a:r>
          </a:p>
        </p:txBody>
      </p:sp>
      <p:sp>
        <p:nvSpPr>
          <p:cNvPr id="5" name="TextBox 4">
            <a:extLst>
              <a:ext uri="{FF2B5EF4-FFF2-40B4-BE49-F238E27FC236}">
                <a16:creationId xmlns:a16="http://schemas.microsoft.com/office/drawing/2014/main" id="{79216488-F444-46B0-A360-215DBFD1E149}"/>
              </a:ext>
            </a:extLst>
          </p:cNvPr>
          <p:cNvSpPr txBox="1"/>
          <p:nvPr/>
        </p:nvSpPr>
        <p:spPr>
          <a:xfrm>
            <a:off x="160255" y="6323339"/>
            <a:ext cx="11811785" cy="369332"/>
          </a:xfrm>
          <a:prstGeom prst="rect">
            <a:avLst/>
          </a:prstGeom>
          <a:noFill/>
        </p:spPr>
        <p:txBody>
          <a:bodyPr wrap="square" rtlCol="0">
            <a:spAutoFit/>
          </a:bodyPr>
          <a:lstStyle/>
          <a:p>
            <a:pPr algn="r"/>
            <a:r>
              <a:rPr lang="en-US" altLang="zh-CN" dirty="0"/>
              <a:t>Source:  thefinancialbrand.com</a:t>
            </a:r>
            <a:endParaRPr lang="zh-CN" altLang="en-US" dirty="0"/>
          </a:p>
        </p:txBody>
      </p:sp>
    </p:spTree>
    <p:extLst>
      <p:ext uri="{BB962C8B-B14F-4D97-AF65-F5344CB8AC3E}">
        <p14:creationId xmlns:p14="http://schemas.microsoft.com/office/powerpoint/2010/main" val="224080262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9B48DA-F61B-487B-8BCB-8DF2166EA3C0}"/>
              </a:ext>
            </a:extLst>
          </p:cNvPr>
          <p:cNvPicPr>
            <a:picLocks noChangeAspect="1"/>
          </p:cNvPicPr>
          <p:nvPr/>
        </p:nvPicPr>
        <p:blipFill>
          <a:blip r:embed="rId2"/>
          <a:stretch>
            <a:fillRect/>
          </a:stretch>
        </p:blipFill>
        <p:spPr>
          <a:xfrm>
            <a:off x="-4550" y="-24507"/>
            <a:ext cx="12845636" cy="4693001"/>
          </a:xfrm>
          <a:prstGeom prst="rect">
            <a:avLst/>
          </a:prstGeom>
        </p:spPr>
      </p:pic>
      <p:grpSp>
        <p:nvGrpSpPr>
          <p:cNvPr id="20" name="Group 19">
            <a:extLst>
              <a:ext uri="{FF2B5EF4-FFF2-40B4-BE49-F238E27FC236}">
                <a16:creationId xmlns:a16="http://schemas.microsoft.com/office/drawing/2014/main" id="{B1C5F056-DD49-403D-8B3E-0D24AF1D5B3A}"/>
              </a:ext>
            </a:extLst>
          </p:cNvPr>
          <p:cNvGrpSpPr/>
          <p:nvPr/>
        </p:nvGrpSpPr>
        <p:grpSpPr>
          <a:xfrm>
            <a:off x="1012283" y="4807253"/>
            <a:ext cx="327158" cy="526017"/>
            <a:chOff x="911851" y="4816832"/>
            <a:chExt cx="327158" cy="526017"/>
          </a:xfrm>
        </p:grpSpPr>
        <p:sp>
          <p:nvSpPr>
            <p:cNvPr id="7" name="Shape 2006">
              <a:extLst>
                <a:ext uri="{FF2B5EF4-FFF2-40B4-BE49-F238E27FC236}">
                  <a16:creationId xmlns:a16="http://schemas.microsoft.com/office/drawing/2014/main" id="{A205F3B4-0E7B-41A3-81A5-344829CE1483}"/>
                </a:ext>
              </a:extLst>
            </p:cNvPr>
            <p:cNvSpPr/>
            <p:nvPr/>
          </p:nvSpPr>
          <p:spPr>
            <a:xfrm>
              <a:off x="1051860" y="5295707"/>
              <a:ext cx="47142" cy="471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 name="Group 18">
              <a:extLst>
                <a:ext uri="{FF2B5EF4-FFF2-40B4-BE49-F238E27FC236}">
                  <a16:creationId xmlns:a16="http://schemas.microsoft.com/office/drawing/2014/main" id="{BF814BAF-416D-4991-A690-610FDCD105BC}"/>
                </a:ext>
              </a:extLst>
            </p:cNvPr>
            <p:cNvGrpSpPr/>
            <p:nvPr/>
          </p:nvGrpSpPr>
          <p:grpSpPr>
            <a:xfrm>
              <a:off x="911851" y="4816832"/>
              <a:ext cx="327158" cy="486586"/>
              <a:chOff x="911851" y="4816832"/>
              <a:chExt cx="327158" cy="486586"/>
            </a:xfrm>
          </p:grpSpPr>
          <p:sp>
            <p:nvSpPr>
              <p:cNvPr id="5" name="Shape 2004">
                <a:extLst>
                  <a:ext uri="{FF2B5EF4-FFF2-40B4-BE49-F238E27FC236}">
                    <a16:creationId xmlns:a16="http://schemas.microsoft.com/office/drawing/2014/main" id="{119DB93A-42AC-4641-B481-0EBD6D15F059}"/>
                  </a:ext>
                </a:extLst>
              </p:cNvPr>
              <p:cNvSpPr/>
              <p:nvPr/>
            </p:nvSpPr>
            <p:spPr>
              <a:xfrm>
                <a:off x="911851" y="4816832"/>
                <a:ext cx="327158" cy="486586"/>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Shape 2005">
                <a:extLst>
                  <a:ext uri="{FF2B5EF4-FFF2-40B4-BE49-F238E27FC236}">
                    <a16:creationId xmlns:a16="http://schemas.microsoft.com/office/drawing/2014/main" id="{984B69E3-DDEA-4D76-935A-48900EFD6C07}"/>
                  </a:ext>
                </a:extLst>
              </p:cNvPr>
              <p:cNvSpPr/>
              <p:nvPr/>
            </p:nvSpPr>
            <p:spPr>
              <a:xfrm>
                <a:off x="978020" y="4874657"/>
                <a:ext cx="194815" cy="263322"/>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Shape 2009">
                <a:extLst>
                  <a:ext uri="{FF2B5EF4-FFF2-40B4-BE49-F238E27FC236}">
                    <a16:creationId xmlns:a16="http://schemas.microsoft.com/office/drawing/2014/main" id="{20005D73-409A-4AFC-9BEF-D687704ACF8A}"/>
                  </a:ext>
                </a:extLst>
              </p:cNvPr>
              <p:cNvSpPr/>
              <p:nvPr/>
            </p:nvSpPr>
            <p:spPr>
              <a:xfrm>
                <a:off x="1051860" y="4950300"/>
                <a:ext cx="47142" cy="471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12" name="Shape 2011">
            <a:extLst>
              <a:ext uri="{FF2B5EF4-FFF2-40B4-BE49-F238E27FC236}">
                <a16:creationId xmlns:a16="http://schemas.microsoft.com/office/drawing/2014/main" id="{C2E61919-1D36-4854-9EC8-8C3D6E4DCCAF}"/>
              </a:ext>
            </a:extLst>
          </p:cNvPr>
          <p:cNvSpPr/>
          <p:nvPr/>
        </p:nvSpPr>
        <p:spPr>
          <a:xfrm>
            <a:off x="6736097" y="4882896"/>
            <a:ext cx="327159" cy="486585"/>
          </a:xfrm>
          <a:custGeom>
            <a:avLst/>
            <a:gdLst/>
            <a:ahLst/>
            <a:cxnLst>
              <a:cxn ang="0">
                <a:pos x="wd2" y="hd2"/>
              </a:cxn>
              <a:cxn ang="5400000">
                <a:pos x="wd2" y="hd2"/>
              </a:cxn>
              <a:cxn ang="10800000">
                <a:pos x="wd2" y="hd2"/>
              </a:cxn>
              <a:cxn ang="16200000">
                <a:pos x="wd2" y="hd2"/>
              </a:cxn>
            </a:cxnLst>
            <a:rect l="0" t="0" r="r" b="b"/>
            <a:pathLst>
              <a:path w="15896" h="21205" extrusionOk="0">
                <a:moveTo>
                  <a:pt x="2854" y="12646"/>
                </a:moveTo>
                <a:cubicBezTo>
                  <a:pt x="-3017" y="8196"/>
                  <a:pt x="814" y="-395"/>
                  <a:pt x="8487" y="14"/>
                </a:cubicBezTo>
                <a:cubicBezTo>
                  <a:pt x="15753" y="401"/>
                  <a:pt x="18583" y="8670"/>
                  <a:pt x="12811" y="12646"/>
                </a:cubicBezTo>
                <a:cubicBezTo>
                  <a:pt x="11676" y="13847"/>
                  <a:pt x="10699" y="15161"/>
                  <a:pt x="9899" y="16561"/>
                </a:cubicBezTo>
                <a:cubicBezTo>
                  <a:pt x="9059" y="18035"/>
                  <a:pt x="8420" y="19594"/>
                  <a:pt x="7997" y="21205"/>
                </a:cubicBezTo>
                <a:cubicBezTo>
                  <a:pt x="7500" y="19575"/>
                  <a:pt x="6791" y="18002"/>
                  <a:pt x="5884" y="16520"/>
                </a:cubicBezTo>
                <a:cubicBezTo>
                  <a:pt x="5036" y="15133"/>
                  <a:pt x="4019" y="13834"/>
                  <a:pt x="2854" y="12646"/>
                </a:cubicBez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Shape 2012">
            <a:extLst>
              <a:ext uri="{FF2B5EF4-FFF2-40B4-BE49-F238E27FC236}">
                <a16:creationId xmlns:a16="http://schemas.microsoft.com/office/drawing/2014/main" id="{A25E77BF-0106-4EA5-9C46-34E78E3C7556}"/>
              </a:ext>
            </a:extLst>
          </p:cNvPr>
          <p:cNvSpPr/>
          <p:nvPr/>
        </p:nvSpPr>
        <p:spPr>
          <a:xfrm>
            <a:off x="6802266" y="4940721"/>
            <a:ext cx="194815" cy="263322"/>
          </a:xfrm>
          <a:custGeom>
            <a:avLst/>
            <a:gdLst/>
            <a:ahLst/>
            <a:cxnLst>
              <a:cxn ang="0">
                <a:pos x="wd2" y="hd2"/>
              </a:cxn>
              <a:cxn ang="5400000">
                <a:pos x="wd2" y="hd2"/>
              </a:cxn>
              <a:cxn ang="10800000">
                <a:pos x="wd2" y="hd2"/>
              </a:cxn>
              <a:cxn ang="16200000">
                <a:pos x="wd2" y="hd2"/>
              </a:cxn>
            </a:cxnLst>
            <a:rect l="0" t="0" r="r" b="b"/>
            <a:pathLst>
              <a:path w="16006" h="21047" extrusionOk="0">
                <a:moveTo>
                  <a:pt x="13128" y="13601"/>
                </a:moveTo>
                <a:cubicBezTo>
                  <a:pt x="18599" y="9205"/>
                  <a:pt x="15792" y="564"/>
                  <a:pt x="8717" y="26"/>
                </a:cubicBezTo>
                <a:cubicBezTo>
                  <a:pt x="1098" y="-553"/>
                  <a:pt x="-3001" y="8540"/>
                  <a:pt x="2598" y="13601"/>
                </a:cubicBezTo>
                <a:lnTo>
                  <a:pt x="8213" y="21047"/>
                </a:lnTo>
                <a:lnTo>
                  <a:pt x="13128" y="13601"/>
                </a:lnTo>
                <a:close/>
              </a:path>
            </a:pathLst>
          </a:custGeom>
          <a:solidFill>
            <a:schemeClr val="bg1">
              <a:lumMod val="95000"/>
            </a:schemeClr>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Shape 2013">
            <a:extLst>
              <a:ext uri="{FF2B5EF4-FFF2-40B4-BE49-F238E27FC236}">
                <a16:creationId xmlns:a16="http://schemas.microsoft.com/office/drawing/2014/main" id="{7D85BAD7-2614-4B76-B014-4DE5EC84AD86}"/>
              </a:ext>
            </a:extLst>
          </p:cNvPr>
          <p:cNvSpPr/>
          <p:nvPr/>
        </p:nvSpPr>
        <p:spPr>
          <a:xfrm>
            <a:off x="6876107" y="5365950"/>
            <a:ext cx="47142" cy="47142"/>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65000"/>
            </a:schemeClr>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Shape 2015">
            <a:extLst>
              <a:ext uri="{FF2B5EF4-FFF2-40B4-BE49-F238E27FC236}">
                <a16:creationId xmlns:a16="http://schemas.microsoft.com/office/drawing/2014/main" id="{C355DD82-CAB5-45E3-AAE0-A72EB66E4E51}"/>
              </a:ext>
            </a:extLst>
          </p:cNvPr>
          <p:cNvSpPr/>
          <p:nvPr/>
        </p:nvSpPr>
        <p:spPr>
          <a:xfrm>
            <a:off x="6690143" y="5728794"/>
            <a:ext cx="65" cy="23474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7500">
                <a:solidFill>
                  <a:srgbClr val="CD321B"/>
                </a:solidFill>
                <a:latin typeface="FontAwesome"/>
                <a:ea typeface="FontAwesome"/>
                <a:cs typeface="FontAwesome"/>
                <a:sym typeface="FontAwesome"/>
              </a:defRPr>
            </a:lvl1pPr>
          </a:lstStyle>
          <a:p>
            <a:pPr lvl="0" defTabSz="457200">
              <a:lnSpc>
                <a:spcPct val="120000"/>
              </a:lnSpc>
              <a:defRPr sz="1800">
                <a:solidFill>
                  <a:srgbClr val="000000"/>
                </a:solidFill>
              </a:defRPr>
            </a:pPr>
            <a:endParaRPr lang="zh-CN" altLang="en-US" sz="1400" dirty="0">
              <a:solidFill>
                <a:schemeClr val="bg1">
                  <a:lumMod val="65000"/>
                </a:schemeClr>
              </a:solidFill>
              <a:latin typeface="Arial" panose="020B0604020202020204" pitchFamily="34" charset="0"/>
              <a:ea typeface="微软雅黑" panose="020B0503020204020204" pitchFamily="34" charset="-122"/>
              <a:cs typeface="Roboto Light" charset="0"/>
              <a:sym typeface="Arial" panose="020B0604020202020204" pitchFamily="34" charset="0"/>
            </a:endParaRPr>
          </a:p>
        </p:txBody>
      </p:sp>
      <p:sp>
        <p:nvSpPr>
          <p:cNvPr id="17" name="Shape 2016">
            <a:extLst>
              <a:ext uri="{FF2B5EF4-FFF2-40B4-BE49-F238E27FC236}">
                <a16:creationId xmlns:a16="http://schemas.microsoft.com/office/drawing/2014/main" id="{122D066B-FF80-40D1-B044-E76AE8A50291}"/>
              </a:ext>
            </a:extLst>
          </p:cNvPr>
          <p:cNvSpPr/>
          <p:nvPr/>
        </p:nvSpPr>
        <p:spPr>
          <a:xfrm>
            <a:off x="1298474" y="5323336"/>
            <a:ext cx="5688494" cy="1384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r>
              <a:rPr lang="en-US" altLang="zh-CN" dirty="0"/>
              <a:t>-Risk control or customer services functional </a:t>
            </a:r>
          </a:p>
          <a:p>
            <a:r>
              <a:rPr lang="en-US" altLang="zh-CN" dirty="0"/>
              <a:t>-Routinely work &amp; Long working hours</a:t>
            </a:r>
          </a:p>
          <a:p>
            <a:r>
              <a:rPr lang="en-US" altLang="zh-CN" dirty="0"/>
              <a:t>-High risks relatively lower income level</a:t>
            </a:r>
          </a:p>
          <a:p>
            <a:r>
              <a:rPr lang="en-US" altLang="zh-CN" dirty="0"/>
              <a:t>-Difficult to manage work life balance</a:t>
            </a:r>
          </a:p>
          <a:p>
            <a:r>
              <a:rPr lang="en-US" altLang="zh-CN" dirty="0"/>
              <a:t>-Long term career</a:t>
            </a:r>
            <a:endParaRPr lang="zh-CN" altLang="zh-CN" dirty="0"/>
          </a:p>
        </p:txBody>
      </p:sp>
      <p:sp>
        <p:nvSpPr>
          <p:cNvPr id="18" name="Shape 2017">
            <a:extLst>
              <a:ext uri="{FF2B5EF4-FFF2-40B4-BE49-F238E27FC236}">
                <a16:creationId xmlns:a16="http://schemas.microsoft.com/office/drawing/2014/main" id="{8415C282-64A0-4AA0-ABBA-BE07E6B7F579}"/>
              </a:ext>
            </a:extLst>
          </p:cNvPr>
          <p:cNvSpPr/>
          <p:nvPr/>
        </p:nvSpPr>
        <p:spPr>
          <a:xfrm>
            <a:off x="6876107" y="5025807"/>
            <a:ext cx="47142" cy="47142"/>
          </a:xfrm>
          <a:custGeom>
            <a:avLst/>
            <a:gdLst/>
            <a:ahLst/>
            <a:cxnLst>
              <a:cxn ang="0">
                <a:pos x="wd2" y="hd2"/>
              </a:cxn>
              <a:cxn ang="5400000">
                <a:pos x="wd2" y="hd2"/>
              </a:cxn>
              <a:cxn ang="10800000">
                <a:pos x="wd2" y="hd2"/>
              </a:cxn>
              <a:cxn ang="16200000">
                <a:pos x="wd2" y="hd2"/>
              </a:cxn>
            </a:cxnLst>
            <a:rect l="0" t="0" r="r" b="b"/>
            <a:pathLst>
              <a:path w="19678"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200"/>
            </a:pPr>
            <a:endParaRPr sz="1687">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Shape 2016">
            <a:extLst>
              <a:ext uri="{FF2B5EF4-FFF2-40B4-BE49-F238E27FC236}">
                <a16:creationId xmlns:a16="http://schemas.microsoft.com/office/drawing/2014/main" id="{D4329275-D330-4BC7-B425-8ADF91329DAF}"/>
              </a:ext>
            </a:extLst>
          </p:cNvPr>
          <p:cNvSpPr/>
          <p:nvPr/>
        </p:nvSpPr>
        <p:spPr>
          <a:xfrm>
            <a:off x="1435369" y="5001504"/>
            <a:ext cx="5688494" cy="2769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r>
              <a:rPr lang="en-US" altLang="zh-CN" b="1" dirty="0">
                <a:solidFill>
                  <a:schemeClr val="tx1"/>
                </a:solidFill>
              </a:rPr>
              <a:t>Positions in Functional Areas (Front)</a:t>
            </a:r>
            <a:endParaRPr lang="zh-CN" altLang="zh-CN" b="1" dirty="0">
              <a:solidFill>
                <a:schemeClr val="tx1"/>
              </a:solidFill>
            </a:endParaRPr>
          </a:p>
        </p:txBody>
      </p:sp>
      <p:sp>
        <p:nvSpPr>
          <p:cNvPr id="22" name="Rectangle 21">
            <a:extLst>
              <a:ext uri="{FF2B5EF4-FFF2-40B4-BE49-F238E27FC236}">
                <a16:creationId xmlns:a16="http://schemas.microsoft.com/office/drawing/2014/main" id="{57083F7D-EA36-4619-AF88-7BD96FF3CB91}"/>
              </a:ext>
            </a:extLst>
          </p:cNvPr>
          <p:cNvSpPr/>
          <p:nvPr/>
        </p:nvSpPr>
        <p:spPr>
          <a:xfrm>
            <a:off x="7219791" y="4940721"/>
            <a:ext cx="3469348" cy="369332"/>
          </a:xfrm>
          <a:prstGeom prst="rect">
            <a:avLst/>
          </a:prstGeom>
        </p:spPr>
        <p:txBody>
          <a:bodyPr wrap="none">
            <a:spAutoFit/>
          </a:bodyPr>
          <a:lstStyle/>
          <a:p>
            <a:r>
              <a:rPr lang="en-US" altLang="zh-CN" b="1" dirty="0"/>
              <a:t>Technical Support (Data Scientists)</a:t>
            </a:r>
            <a:endParaRPr lang="zh-CN" altLang="zh-CN" b="1" dirty="0"/>
          </a:p>
        </p:txBody>
      </p:sp>
      <p:sp>
        <p:nvSpPr>
          <p:cNvPr id="23" name="Shape 2016">
            <a:extLst>
              <a:ext uri="{FF2B5EF4-FFF2-40B4-BE49-F238E27FC236}">
                <a16:creationId xmlns:a16="http://schemas.microsoft.com/office/drawing/2014/main" id="{654A2774-AA4B-4D69-AC1B-A5C0D7A848FB}"/>
              </a:ext>
            </a:extLst>
          </p:cNvPr>
          <p:cNvSpPr/>
          <p:nvPr/>
        </p:nvSpPr>
        <p:spPr>
          <a:xfrm>
            <a:off x="7219791" y="5274593"/>
            <a:ext cx="5688494" cy="1384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1800">
                <a:solidFill>
                  <a:srgbClr val="828589"/>
                </a:solidFill>
                <a:latin typeface="STIXGeneral-Bold"/>
                <a:ea typeface="STIXGeneral-Bold"/>
                <a:cs typeface="STIXGeneral-Bold"/>
                <a:sym typeface="STIXGeneral-Bold"/>
              </a:defRPr>
            </a:lvl1pPr>
          </a:lstStyle>
          <a:p>
            <a:r>
              <a:rPr lang="en-US" altLang="zh-CN" dirty="0"/>
              <a:t>-Fewer available positions</a:t>
            </a:r>
          </a:p>
          <a:p>
            <a:r>
              <a:rPr lang="en-US" altLang="zh-CN" dirty="0"/>
              <a:t>-Intensive working hours &amp; High risks</a:t>
            </a:r>
          </a:p>
          <a:p>
            <a:r>
              <a:rPr lang="en-US" altLang="zh-CN" dirty="0"/>
              <a:t>-Extremely high requirements standard</a:t>
            </a:r>
          </a:p>
          <a:p>
            <a:r>
              <a:rPr lang="en-US" altLang="zh-CN" dirty="0"/>
              <a:t>-Solid technical background + financial industry experiences</a:t>
            </a:r>
          </a:p>
          <a:p>
            <a:r>
              <a:rPr lang="en-US" altLang="zh-CN" dirty="0"/>
              <a:t>-Excellent Hard &amp; Soft skills</a:t>
            </a:r>
            <a:endParaRPr lang="zh-CN" altLang="zh-CN" dirty="0"/>
          </a:p>
        </p:txBody>
      </p:sp>
    </p:spTree>
    <p:extLst>
      <p:ext uri="{BB962C8B-B14F-4D97-AF65-F5344CB8AC3E}">
        <p14:creationId xmlns:p14="http://schemas.microsoft.com/office/powerpoint/2010/main" val="1606010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2875211" cy="7232650"/>
          </a:xfrm>
          <a:prstGeom prst="rect">
            <a:avLst/>
          </a:prstGeom>
        </p:spPr>
      </p:pic>
      <p:sp>
        <p:nvSpPr>
          <p:cNvPr id="15" name="TextBox 10"/>
          <p:cNvSpPr txBox="1"/>
          <p:nvPr/>
        </p:nvSpPr>
        <p:spPr>
          <a:xfrm>
            <a:off x="2440234" y="3053680"/>
            <a:ext cx="7978306" cy="623231"/>
          </a:xfrm>
          <a:prstGeom prst="rect">
            <a:avLst/>
          </a:prstGeom>
          <a:noFill/>
        </p:spPr>
        <p:txBody>
          <a:bodyPr wrap="none" lIns="68564" tIns="34282" rIns="68564" bIns="34282">
            <a:spAutoFit/>
          </a:bodyPr>
          <a:lstStyle/>
          <a:p>
            <a:pPr algn="ctr">
              <a:buNone/>
            </a:pPr>
            <a:r>
              <a:rPr lang="en-US" altLang="zh-CN" sz="3600" dirty="0">
                <a:solidFill>
                  <a:srgbClr val="B5085A"/>
                </a:solidFill>
                <a:latin typeface="Arial" panose="020B0604020202020204" pitchFamily="34" charset="0"/>
                <a:ea typeface="微软雅黑" panose="020B0503020204020204" pitchFamily="34" charset="-122"/>
                <a:cs typeface="Arial" panose="020B0604020202020204" pitchFamily="34" charset="0"/>
              </a:rPr>
              <a:t>GROUP 2 </a:t>
            </a:r>
            <a:r>
              <a:rPr lang="en-US" altLang="zh-CN" sz="2800" dirty="0">
                <a:solidFill>
                  <a:srgbClr val="B5085A"/>
                </a:solidFill>
                <a:latin typeface="Arial" panose="020B0604020202020204" pitchFamily="34" charset="0"/>
                <a:ea typeface="微软雅黑" panose="020B0503020204020204" pitchFamily="34" charset="-122"/>
                <a:cs typeface="Arial" panose="020B0604020202020204" pitchFamily="34" charset="0"/>
              </a:rPr>
              <a:t>– BANKING INDUSTRY ANALYSIS</a:t>
            </a:r>
            <a:endParaRPr lang="zh-CN" altLang="en-US" sz="2800" dirty="0">
              <a:solidFill>
                <a:srgbClr val="B5085A"/>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2570940" y="1874291"/>
            <a:ext cx="7716871" cy="1177229"/>
          </a:xfrm>
          <a:prstGeom prst="rect">
            <a:avLst/>
          </a:prstGeom>
        </p:spPr>
        <p:txBody>
          <a:bodyPr wrap="square" lIns="68564" tIns="34282" rIns="68564" bIns="34282">
            <a:spAutoFit/>
          </a:bodyPr>
          <a:lstStyle/>
          <a:p>
            <a:pPr algn="ctr"/>
            <a:r>
              <a:rPr lang="en-US" altLang="zh-CN" sz="7200" dirty="0">
                <a:solidFill>
                  <a:srgbClr val="B5085A"/>
                </a:solidFill>
                <a:latin typeface="方正粗谭黑简体" panose="02000000000000000000" pitchFamily="2" charset="-122"/>
                <a:ea typeface="方正粗谭黑简体" panose="02000000000000000000" pitchFamily="2" charset="-122"/>
                <a:cs typeface="Arial" panose="020B0604020202020204" pitchFamily="34" charset="0"/>
              </a:rPr>
              <a:t>Thank You!</a:t>
            </a:r>
          </a:p>
        </p:txBody>
      </p:sp>
    </p:spTree>
    <p:extLst>
      <p:ext uri="{BB962C8B-B14F-4D97-AF65-F5344CB8AC3E}">
        <p14:creationId xmlns:p14="http://schemas.microsoft.com/office/powerpoint/2010/main" val="40086812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a:grpSpLocks noChangeAspect="1"/>
          </p:cNvGrpSpPr>
          <p:nvPr/>
        </p:nvGrpSpPr>
        <p:grpSpPr>
          <a:xfrm>
            <a:off x="3932626" y="2494966"/>
            <a:ext cx="2107814" cy="3193654"/>
            <a:chOff x="2963863" y="2008188"/>
            <a:chExt cx="1770063" cy="2838450"/>
          </a:xfrm>
        </p:grpSpPr>
        <p:sp>
          <p:nvSpPr>
            <p:cNvPr id="53" name="Freeform 41"/>
            <p:cNvSpPr>
              <a:spLocks/>
            </p:cNvSpPr>
            <p:nvPr/>
          </p:nvSpPr>
          <p:spPr bwMode="auto">
            <a:xfrm>
              <a:off x="2963863" y="2105026"/>
              <a:ext cx="676275" cy="1149350"/>
            </a:xfrm>
            <a:custGeom>
              <a:avLst/>
              <a:gdLst>
                <a:gd name="T0" fmla="*/ 170 w 180"/>
                <a:gd name="T1" fmla="*/ 305 h 305"/>
                <a:gd name="T2" fmla="*/ 4 w 180"/>
                <a:gd name="T3" fmla="*/ 94 h 305"/>
                <a:gd name="T4" fmla="*/ 20 w 180"/>
                <a:gd name="T5" fmla="*/ 32 h 305"/>
                <a:gd name="T6" fmla="*/ 128 w 180"/>
                <a:gd name="T7" fmla="*/ 59 h 305"/>
                <a:gd name="T8" fmla="*/ 109 w 180"/>
                <a:gd name="T9" fmla="*/ 79 h 305"/>
                <a:gd name="T10" fmla="*/ 36 w 180"/>
                <a:gd name="T11" fmla="*/ 55 h 305"/>
                <a:gd name="T12" fmla="*/ 32 w 180"/>
                <a:gd name="T13" fmla="*/ 91 h 305"/>
                <a:gd name="T14" fmla="*/ 180 w 180"/>
                <a:gd name="T15" fmla="*/ 279 h 305"/>
                <a:gd name="T16" fmla="*/ 17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70" y="305"/>
                  </a:moveTo>
                  <a:cubicBezTo>
                    <a:pt x="65" y="266"/>
                    <a:pt x="13" y="155"/>
                    <a:pt x="4" y="94"/>
                  </a:cubicBezTo>
                  <a:cubicBezTo>
                    <a:pt x="0" y="64"/>
                    <a:pt x="6" y="43"/>
                    <a:pt x="20" y="32"/>
                  </a:cubicBezTo>
                  <a:cubicBezTo>
                    <a:pt x="64" y="0"/>
                    <a:pt x="126" y="56"/>
                    <a:pt x="128" y="59"/>
                  </a:cubicBezTo>
                  <a:cubicBezTo>
                    <a:pt x="109" y="79"/>
                    <a:pt x="109" y="79"/>
                    <a:pt x="109" y="79"/>
                  </a:cubicBezTo>
                  <a:cubicBezTo>
                    <a:pt x="109" y="79"/>
                    <a:pt x="62" y="36"/>
                    <a:pt x="36" y="55"/>
                  </a:cubicBezTo>
                  <a:cubicBezTo>
                    <a:pt x="33" y="57"/>
                    <a:pt x="29" y="69"/>
                    <a:pt x="32" y="91"/>
                  </a:cubicBezTo>
                  <a:cubicBezTo>
                    <a:pt x="40" y="149"/>
                    <a:pt x="91" y="246"/>
                    <a:pt x="180" y="279"/>
                  </a:cubicBezTo>
                  <a:lnTo>
                    <a:pt x="170" y="305"/>
                  </a:ln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4" name="Freeform 42"/>
            <p:cNvSpPr>
              <a:spLocks/>
            </p:cNvSpPr>
            <p:nvPr/>
          </p:nvSpPr>
          <p:spPr bwMode="auto">
            <a:xfrm>
              <a:off x="4057651" y="2105026"/>
              <a:ext cx="676275" cy="1149350"/>
            </a:xfrm>
            <a:custGeom>
              <a:avLst/>
              <a:gdLst>
                <a:gd name="T0" fmla="*/ 10 w 180"/>
                <a:gd name="T1" fmla="*/ 305 h 305"/>
                <a:gd name="T2" fmla="*/ 0 w 180"/>
                <a:gd name="T3" fmla="*/ 279 h 305"/>
                <a:gd name="T4" fmla="*/ 148 w 180"/>
                <a:gd name="T5" fmla="*/ 91 h 305"/>
                <a:gd name="T6" fmla="*/ 144 w 180"/>
                <a:gd name="T7" fmla="*/ 55 h 305"/>
                <a:gd name="T8" fmla="*/ 71 w 180"/>
                <a:gd name="T9" fmla="*/ 79 h 305"/>
                <a:gd name="T10" fmla="*/ 52 w 180"/>
                <a:gd name="T11" fmla="*/ 59 h 305"/>
                <a:gd name="T12" fmla="*/ 161 w 180"/>
                <a:gd name="T13" fmla="*/ 32 h 305"/>
                <a:gd name="T14" fmla="*/ 176 w 180"/>
                <a:gd name="T15" fmla="*/ 94 h 305"/>
                <a:gd name="T16" fmla="*/ 1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0" y="305"/>
                  </a:moveTo>
                  <a:cubicBezTo>
                    <a:pt x="0" y="279"/>
                    <a:pt x="0" y="279"/>
                    <a:pt x="0" y="279"/>
                  </a:cubicBezTo>
                  <a:cubicBezTo>
                    <a:pt x="89" y="246"/>
                    <a:pt x="140" y="149"/>
                    <a:pt x="148" y="91"/>
                  </a:cubicBezTo>
                  <a:cubicBezTo>
                    <a:pt x="151" y="69"/>
                    <a:pt x="148" y="57"/>
                    <a:pt x="144" y="55"/>
                  </a:cubicBezTo>
                  <a:cubicBezTo>
                    <a:pt x="123" y="39"/>
                    <a:pt x="84" y="68"/>
                    <a:pt x="71" y="79"/>
                  </a:cubicBezTo>
                  <a:cubicBezTo>
                    <a:pt x="52" y="59"/>
                    <a:pt x="52" y="59"/>
                    <a:pt x="52" y="59"/>
                  </a:cubicBezTo>
                  <a:cubicBezTo>
                    <a:pt x="55" y="56"/>
                    <a:pt x="116" y="0"/>
                    <a:pt x="161" y="32"/>
                  </a:cubicBezTo>
                  <a:cubicBezTo>
                    <a:pt x="175" y="43"/>
                    <a:pt x="180" y="64"/>
                    <a:pt x="176" y="94"/>
                  </a:cubicBezTo>
                  <a:cubicBezTo>
                    <a:pt x="168" y="155"/>
                    <a:pt x="115" y="266"/>
                    <a:pt x="10" y="305"/>
                  </a:cubicBez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5" name="Freeform 43"/>
            <p:cNvSpPr>
              <a:spLocks/>
            </p:cNvSpPr>
            <p:nvPr/>
          </p:nvSpPr>
          <p:spPr bwMode="auto">
            <a:xfrm>
              <a:off x="3562351" y="4014788"/>
              <a:ext cx="577850" cy="225425"/>
            </a:xfrm>
            <a:custGeom>
              <a:avLst/>
              <a:gdLst>
                <a:gd name="T0" fmla="*/ 154 w 154"/>
                <a:gd name="T1" fmla="*/ 46 h 60"/>
                <a:gd name="T2" fmla="*/ 140 w 154"/>
                <a:gd name="T3" fmla="*/ 60 h 60"/>
                <a:gd name="T4" fmla="*/ 14 w 154"/>
                <a:gd name="T5" fmla="*/ 60 h 60"/>
                <a:gd name="T6" fmla="*/ 0 w 154"/>
                <a:gd name="T7" fmla="*/ 46 h 60"/>
                <a:gd name="T8" fmla="*/ 0 w 154"/>
                <a:gd name="T9" fmla="*/ 14 h 60"/>
                <a:gd name="T10" fmla="*/ 14 w 154"/>
                <a:gd name="T11" fmla="*/ 0 h 60"/>
                <a:gd name="T12" fmla="*/ 140 w 154"/>
                <a:gd name="T13" fmla="*/ 0 h 60"/>
                <a:gd name="T14" fmla="*/ 154 w 154"/>
                <a:gd name="T15" fmla="*/ 14 h 60"/>
                <a:gd name="T16" fmla="*/ 154 w 154"/>
                <a:gd name="T17"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60">
                  <a:moveTo>
                    <a:pt x="154" y="46"/>
                  </a:moveTo>
                  <a:cubicBezTo>
                    <a:pt x="154" y="54"/>
                    <a:pt x="148" y="60"/>
                    <a:pt x="140" y="60"/>
                  </a:cubicBezTo>
                  <a:cubicBezTo>
                    <a:pt x="14" y="60"/>
                    <a:pt x="14" y="60"/>
                    <a:pt x="14" y="60"/>
                  </a:cubicBezTo>
                  <a:cubicBezTo>
                    <a:pt x="6" y="60"/>
                    <a:pt x="0" y="54"/>
                    <a:pt x="0" y="46"/>
                  </a:cubicBezTo>
                  <a:cubicBezTo>
                    <a:pt x="0" y="14"/>
                    <a:pt x="0" y="14"/>
                    <a:pt x="0" y="14"/>
                  </a:cubicBezTo>
                  <a:cubicBezTo>
                    <a:pt x="0" y="7"/>
                    <a:pt x="6" y="0"/>
                    <a:pt x="14" y="0"/>
                  </a:cubicBezTo>
                  <a:cubicBezTo>
                    <a:pt x="140" y="0"/>
                    <a:pt x="140" y="0"/>
                    <a:pt x="140" y="0"/>
                  </a:cubicBezTo>
                  <a:cubicBezTo>
                    <a:pt x="148" y="0"/>
                    <a:pt x="154" y="7"/>
                    <a:pt x="154" y="14"/>
                  </a:cubicBezTo>
                  <a:lnTo>
                    <a:pt x="154" y="46"/>
                  </a:lnTo>
                  <a:close/>
                </a:path>
              </a:pathLst>
            </a:custGeom>
            <a:solidFill>
              <a:srgbClr val="E99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44"/>
            <p:cNvSpPr>
              <a:spLocks/>
            </p:cNvSpPr>
            <p:nvPr/>
          </p:nvSpPr>
          <p:spPr bwMode="auto">
            <a:xfrm>
              <a:off x="3414713" y="4146551"/>
              <a:ext cx="873125" cy="387350"/>
            </a:xfrm>
            <a:custGeom>
              <a:avLst/>
              <a:gdLst>
                <a:gd name="T0" fmla="*/ 232 w 232"/>
                <a:gd name="T1" fmla="*/ 75 h 103"/>
                <a:gd name="T2" fmla="*/ 204 w 232"/>
                <a:gd name="T3" fmla="*/ 103 h 103"/>
                <a:gd name="T4" fmla="*/ 28 w 232"/>
                <a:gd name="T5" fmla="*/ 103 h 103"/>
                <a:gd name="T6" fmla="*/ 0 w 232"/>
                <a:gd name="T7" fmla="*/ 75 h 103"/>
                <a:gd name="T8" fmla="*/ 0 w 232"/>
                <a:gd name="T9" fmla="*/ 28 h 103"/>
                <a:gd name="T10" fmla="*/ 28 w 232"/>
                <a:gd name="T11" fmla="*/ 0 h 103"/>
                <a:gd name="T12" fmla="*/ 204 w 232"/>
                <a:gd name="T13" fmla="*/ 0 h 103"/>
                <a:gd name="T14" fmla="*/ 232 w 232"/>
                <a:gd name="T15" fmla="*/ 28 h 103"/>
                <a:gd name="T16" fmla="*/ 232 w 232"/>
                <a:gd name="T17" fmla="*/ 7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03">
                  <a:moveTo>
                    <a:pt x="232" y="75"/>
                  </a:moveTo>
                  <a:cubicBezTo>
                    <a:pt x="232" y="91"/>
                    <a:pt x="219" y="103"/>
                    <a:pt x="204" y="103"/>
                  </a:cubicBezTo>
                  <a:cubicBezTo>
                    <a:pt x="28" y="103"/>
                    <a:pt x="28" y="103"/>
                    <a:pt x="28" y="103"/>
                  </a:cubicBezTo>
                  <a:cubicBezTo>
                    <a:pt x="12" y="103"/>
                    <a:pt x="0" y="91"/>
                    <a:pt x="0" y="75"/>
                  </a:cubicBezTo>
                  <a:cubicBezTo>
                    <a:pt x="0" y="28"/>
                    <a:pt x="0" y="28"/>
                    <a:pt x="0" y="28"/>
                  </a:cubicBezTo>
                  <a:cubicBezTo>
                    <a:pt x="0" y="13"/>
                    <a:pt x="12" y="0"/>
                    <a:pt x="28" y="0"/>
                  </a:cubicBezTo>
                  <a:cubicBezTo>
                    <a:pt x="204" y="0"/>
                    <a:pt x="204" y="0"/>
                    <a:pt x="204" y="0"/>
                  </a:cubicBezTo>
                  <a:cubicBezTo>
                    <a:pt x="219" y="0"/>
                    <a:pt x="232" y="13"/>
                    <a:pt x="232" y="28"/>
                  </a:cubicBezTo>
                  <a:lnTo>
                    <a:pt x="232" y="75"/>
                  </a:ln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7" name="Rectangle 45"/>
            <p:cNvSpPr>
              <a:spLocks noChangeArrowheads="1"/>
            </p:cNvSpPr>
            <p:nvPr/>
          </p:nvSpPr>
          <p:spPr bwMode="auto">
            <a:xfrm>
              <a:off x="3757613" y="3408363"/>
              <a:ext cx="187325" cy="661988"/>
            </a:xfrm>
            <a:prstGeom prst="rect">
              <a:avLst/>
            </a:prstGeom>
            <a:solidFill>
              <a:srgbClr val="E9995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8" name="Freeform 46"/>
            <p:cNvSpPr>
              <a:spLocks/>
            </p:cNvSpPr>
            <p:nvPr/>
          </p:nvSpPr>
          <p:spPr bwMode="auto">
            <a:xfrm>
              <a:off x="3284538" y="2074863"/>
              <a:ext cx="1130300" cy="1322388"/>
            </a:xfrm>
            <a:custGeom>
              <a:avLst/>
              <a:gdLst>
                <a:gd name="T0" fmla="*/ 151 w 301"/>
                <a:gd name="T1" fmla="*/ 0 h 351"/>
                <a:gd name="T2" fmla="*/ 0 w 301"/>
                <a:gd name="T3" fmla="*/ 0 h 351"/>
                <a:gd name="T4" fmla="*/ 151 w 301"/>
                <a:gd name="T5" fmla="*/ 351 h 351"/>
                <a:gd name="T6" fmla="*/ 301 w 301"/>
                <a:gd name="T7" fmla="*/ 0 h 351"/>
                <a:gd name="T8" fmla="*/ 151 w 301"/>
                <a:gd name="T9" fmla="*/ 0 h 351"/>
              </a:gdLst>
              <a:ahLst/>
              <a:cxnLst>
                <a:cxn ang="0">
                  <a:pos x="T0" y="T1"/>
                </a:cxn>
                <a:cxn ang="0">
                  <a:pos x="T2" y="T3"/>
                </a:cxn>
                <a:cxn ang="0">
                  <a:pos x="T4" y="T5"/>
                </a:cxn>
                <a:cxn ang="0">
                  <a:pos x="T6" y="T7"/>
                </a:cxn>
                <a:cxn ang="0">
                  <a:pos x="T8" y="T9"/>
                </a:cxn>
              </a:cxnLst>
              <a:rect l="0" t="0" r="r" b="b"/>
              <a:pathLst>
                <a:path w="301" h="351">
                  <a:moveTo>
                    <a:pt x="151" y="0"/>
                  </a:moveTo>
                  <a:cubicBezTo>
                    <a:pt x="0" y="0"/>
                    <a:pt x="0" y="0"/>
                    <a:pt x="0" y="0"/>
                  </a:cubicBezTo>
                  <a:cubicBezTo>
                    <a:pt x="0" y="0"/>
                    <a:pt x="1" y="351"/>
                    <a:pt x="151" y="351"/>
                  </a:cubicBezTo>
                  <a:cubicBezTo>
                    <a:pt x="301" y="351"/>
                    <a:pt x="301" y="0"/>
                    <a:pt x="301" y="0"/>
                  </a:cubicBezTo>
                  <a:lnTo>
                    <a:pt x="151" y="0"/>
                  </a:lnTo>
                  <a:close/>
                </a:path>
              </a:pathLst>
            </a:custGeom>
            <a:solidFill>
              <a:srgbClr val="E99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9" name="Oval 47"/>
            <p:cNvSpPr>
              <a:spLocks noChangeArrowheads="1"/>
            </p:cNvSpPr>
            <p:nvPr/>
          </p:nvSpPr>
          <p:spPr bwMode="auto">
            <a:xfrm>
              <a:off x="3681413" y="3367088"/>
              <a:ext cx="334963" cy="241300"/>
            </a:xfrm>
            <a:prstGeom prst="ellipse">
              <a:avLst/>
            </a:prstGeom>
            <a:solidFill>
              <a:srgbClr val="E99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0" name="Rectangle 48"/>
            <p:cNvSpPr>
              <a:spLocks noChangeArrowheads="1"/>
            </p:cNvSpPr>
            <p:nvPr/>
          </p:nvSpPr>
          <p:spPr bwMode="auto">
            <a:xfrm>
              <a:off x="3351213" y="4289426"/>
              <a:ext cx="1000125" cy="384175"/>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1" name="Rectangle 49"/>
            <p:cNvSpPr>
              <a:spLocks noChangeArrowheads="1"/>
            </p:cNvSpPr>
            <p:nvPr/>
          </p:nvSpPr>
          <p:spPr bwMode="auto">
            <a:xfrm>
              <a:off x="3227388" y="4459288"/>
              <a:ext cx="1247775" cy="387350"/>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50"/>
            <p:cNvSpPr>
              <a:spLocks/>
            </p:cNvSpPr>
            <p:nvPr/>
          </p:nvSpPr>
          <p:spPr bwMode="auto">
            <a:xfrm>
              <a:off x="3565526" y="4519613"/>
              <a:ext cx="566738" cy="252413"/>
            </a:xfrm>
            <a:custGeom>
              <a:avLst/>
              <a:gdLst>
                <a:gd name="T0" fmla="*/ 151 w 151"/>
                <a:gd name="T1" fmla="*/ 62 h 67"/>
                <a:gd name="T2" fmla="*/ 146 w 151"/>
                <a:gd name="T3" fmla="*/ 67 h 67"/>
                <a:gd name="T4" fmla="*/ 6 w 151"/>
                <a:gd name="T5" fmla="*/ 67 h 67"/>
                <a:gd name="T6" fmla="*/ 0 w 151"/>
                <a:gd name="T7" fmla="*/ 62 h 67"/>
                <a:gd name="T8" fmla="*/ 0 w 151"/>
                <a:gd name="T9" fmla="*/ 5 h 67"/>
                <a:gd name="T10" fmla="*/ 6 w 151"/>
                <a:gd name="T11" fmla="*/ 0 h 67"/>
                <a:gd name="T12" fmla="*/ 146 w 151"/>
                <a:gd name="T13" fmla="*/ 0 h 67"/>
                <a:gd name="T14" fmla="*/ 151 w 151"/>
                <a:gd name="T15" fmla="*/ 5 h 67"/>
                <a:gd name="T16" fmla="*/ 151 w 151"/>
                <a:gd name="T17" fmla="*/ 6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67">
                  <a:moveTo>
                    <a:pt x="151" y="62"/>
                  </a:moveTo>
                  <a:cubicBezTo>
                    <a:pt x="151" y="65"/>
                    <a:pt x="149" y="67"/>
                    <a:pt x="146" y="67"/>
                  </a:cubicBezTo>
                  <a:cubicBezTo>
                    <a:pt x="6" y="67"/>
                    <a:pt x="6" y="67"/>
                    <a:pt x="6" y="67"/>
                  </a:cubicBezTo>
                  <a:cubicBezTo>
                    <a:pt x="3" y="67"/>
                    <a:pt x="0" y="65"/>
                    <a:pt x="0" y="62"/>
                  </a:cubicBezTo>
                  <a:cubicBezTo>
                    <a:pt x="0" y="5"/>
                    <a:pt x="0" y="5"/>
                    <a:pt x="0" y="5"/>
                  </a:cubicBezTo>
                  <a:cubicBezTo>
                    <a:pt x="0" y="2"/>
                    <a:pt x="3" y="0"/>
                    <a:pt x="6" y="0"/>
                  </a:cubicBezTo>
                  <a:cubicBezTo>
                    <a:pt x="146" y="0"/>
                    <a:pt x="146" y="0"/>
                    <a:pt x="146" y="0"/>
                  </a:cubicBezTo>
                  <a:cubicBezTo>
                    <a:pt x="149" y="0"/>
                    <a:pt x="151" y="2"/>
                    <a:pt x="151" y="5"/>
                  </a:cubicBezTo>
                  <a:lnTo>
                    <a:pt x="151" y="62"/>
                  </a:lnTo>
                  <a:close/>
                </a:path>
              </a:pathLst>
            </a:custGeom>
            <a:solidFill>
              <a:srgbClr val="E999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3" name="Oval 51"/>
            <p:cNvSpPr>
              <a:spLocks noChangeArrowheads="1"/>
            </p:cNvSpPr>
            <p:nvPr/>
          </p:nvSpPr>
          <p:spPr bwMode="auto">
            <a:xfrm>
              <a:off x="4068763" y="45418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4" name="Oval 52"/>
            <p:cNvSpPr>
              <a:spLocks noChangeArrowheads="1"/>
            </p:cNvSpPr>
            <p:nvPr/>
          </p:nvSpPr>
          <p:spPr bwMode="auto">
            <a:xfrm>
              <a:off x="4068763" y="47069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5" name="Oval 53"/>
            <p:cNvSpPr>
              <a:spLocks noChangeArrowheads="1"/>
            </p:cNvSpPr>
            <p:nvPr/>
          </p:nvSpPr>
          <p:spPr bwMode="auto">
            <a:xfrm>
              <a:off x="3592513" y="4541838"/>
              <a:ext cx="36513"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6" name="Oval 54"/>
            <p:cNvSpPr>
              <a:spLocks noChangeArrowheads="1"/>
            </p:cNvSpPr>
            <p:nvPr/>
          </p:nvSpPr>
          <p:spPr bwMode="auto">
            <a:xfrm>
              <a:off x="3592513" y="4706938"/>
              <a:ext cx="36513"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55"/>
            <p:cNvSpPr>
              <a:spLocks/>
            </p:cNvSpPr>
            <p:nvPr/>
          </p:nvSpPr>
          <p:spPr bwMode="auto">
            <a:xfrm>
              <a:off x="3694113" y="3570288"/>
              <a:ext cx="311150" cy="79375"/>
            </a:xfrm>
            <a:custGeom>
              <a:avLst/>
              <a:gdLst>
                <a:gd name="T0" fmla="*/ 83 w 83"/>
                <a:gd name="T1" fmla="*/ 10 h 21"/>
                <a:gd name="T2" fmla="*/ 73 w 83"/>
                <a:gd name="T3" fmla="*/ 21 h 21"/>
                <a:gd name="T4" fmla="*/ 11 w 83"/>
                <a:gd name="T5" fmla="*/ 21 h 21"/>
                <a:gd name="T6" fmla="*/ 0 w 83"/>
                <a:gd name="T7" fmla="*/ 10 h 21"/>
                <a:gd name="T8" fmla="*/ 0 w 83"/>
                <a:gd name="T9" fmla="*/ 10 h 21"/>
                <a:gd name="T10" fmla="*/ 11 w 83"/>
                <a:gd name="T11" fmla="*/ 0 h 21"/>
                <a:gd name="T12" fmla="*/ 73 w 83"/>
                <a:gd name="T13" fmla="*/ 0 h 21"/>
                <a:gd name="T14" fmla="*/ 83 w 8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1">
                  <a:moveTo>
                    <a:pt x="83" y="10"/>
                  </a:moveTo>
                  <a:cubicBezTo>
                    <a:pt x="83" y="16"/>
                    <a:pt x="79" y="21"/>
                    <a:pt x="73" y="21"/>
                  </a:cubicBezTo>
                  <a:cubicBezTo>
                    <a:pt x="11" y="21"/>
                    <a:pt x="11" y="21"/>
                    <a:pt x="11" y="21"/>
                  </a:cubicBezTo>
                  <a:cubicBezTo>
                    <a:pt x="5" y="21"/>
                    <a:pt x="0" y="16"/>
                    <a:pt x="0" y="10"/>
                  </a:cubicBezTo>
                  <a:cubicBezTo>
                    <a:pt x="0" y="10"/>
                    <a:pt x="0" y="10"/>
                    <a:pt x="0" y="10"/>
                  </a:cubicBezTo>
                  <a:cubicBezTo>
                    <a:pt x="0" y="4"/>
                    <a:pt x="5" y="0"/>
                    <a:pt x="11" y="0"/>
                  </a:cubicBezTo>
                  <a:cubicBezTo>
                    <a:pt x="73" y="0"/>
                    <a:pt x="73" y="0"/>
                    <a:pt x="73" y="0"/>
                  </a:cubicBezTo>
                  <a:cubicBezTo>
                    <a:pt x="79" y="0"/>
                    <a:pt x="83" y="4"/>
                    <a:pt x="83" y="10"/>
                  </a:cubicBez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56"/>
            <p:cNvSpPr>
              <a:spLocks/>
            </p:cNvSpPr>
            <p:nvPr/>
          </p:nvSpPr>
          <p:spPr bwMode="auto">
            <a:xfrm>
              <a:off x="3554413" y="3309938"/>
              <a:ext cx="590550" cy="177800"/>
            </a:xfrm>
            <a:custGeom>
              <a:avLst/>
              <a:gdLst>
                <a:gd name="T0" fmla="*/ 157 w 157"/>
                <a:gd name="T1" fmla="*/ 23 h 47"/>
                <a:gd name="T2" fmla="*/ 134 w 157"/>
                <a:gd name="T3" fmla="*/ 47 h 47"/>
                <a:gd name="T4" fmla="*/ 24 w 157"/>
                <a:gd name="T5" fmla="*/ 47 h 47"/>
                <a:gd name="T6" fmla="*/ 0 w 157"/>
                <a:gd name="T7" fmla="*/ 23 h 47"/>
                <a:gd name="T8" fmla="*/ 0 w 157"/>
                <a:gd name="T9" fmla="*/ 23 h 47"/>
                <a:gd name="T10" fmla="*/ 24 w 157"/>
                <a:gd name="T11" fmla="*/ 0 h 47"/>
                <a:gd name="T12" fmla="*/ 134 w 157"/>
                <a:gd name="T13" fmla="*/ 0 h 47"/>
                <a:gd name="T14" fmla="*/ 157 w 15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47">
                  <a:moveTo>
                    <a:pt x="157" y="23"/>
                  </a:moveTo>
                  <a:cubicBezTo>
                    <a:pt x="157" y="36"/>
                    <a:pt x="147" y="47"/>
                    <a:pt x="134" y="47"/>
                  </a:cubicBezTo>
                  <a:cubicBezTo>
                    <a:pt x="24" y="47"/>
                    <a:pt x="24" y="47"/>
                    <a:pt x="24" y="47"/>
                  </a:cubicBezTo>
                  <a:cubicBezTo>
                    <a:pt x="11" y="47"/>
                    <a:pt x="0" y="36"/>
                    <a:pt x="0" y="23"/>
                  </a:cubicBezTo>
                  <a:cubicBezTo>
                    <a:pt x="0" y="23"/>
                    <a:pt x="0" y="23"/>
                    <a:pt x="0" y="23"/>
                  </a:cubicBezTo>
                  <a:cubicBezTo>
                    <a:pt x="0" y="11"/>
                    <a:pt x="11" y="0"/>
                    <a:pt x="24" y="0"/>
                  </a:cubicBezTo>
                  <a:cubicBezTo>
                    <a:pt x="134" y="0"/>
                    <a:pt x="134" y="0"/>
                    <a:pt x="134" y="0"/>
                  </a:cubicBezTo>
                  <a:cubicBezTo>
                    <a:pt x="147" y="0"/>
                    <a:pt x="157" y="11"/>
                    <a:pt x="157" y="23"/>
                  </a:cubicBez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57"/>
            <p:cNvSpPr>
              <a:spLocks/>
            </p:cNvSpPr>
            <p:nvPr/>
          </p:nvSpPr>
          <p:spPr bwMode="auto">
            <a:xfrm>
              <a:off x="3730626" y="3871913"/>
              <a:ext cx="241300" cy="44450"/>
            </a:xfrm>
            <a:custGeom>
              <a:avLst/>
              <a:gdLst>
                <a:gd name="T0" fmla="*/ 64 w 64"/>
                <a:gd name="T1" fmla="*/ 6 h 12"/>
                <a:gd name="T2" fmla="*/ 57 w 64"/>
                <a:gd name="T3" fmla="*/ 12 h 12"/>
                <a:gd name="T4" fmla="*/ 6 w 64"/>
                <a:gd name="T5" fmla="*/ 12 h 12"/>
                <a:gd name="T6" fmla="*/ 0 w 64"/>
                <a:gd name="T7" fmla="*/ 6 h 12"/>
                <a:gd name="T8" fmla="*/ 0 w 64"/>
                <a:gd name="T9" fmla="*/ 6 h 12"/>
                <a:gd name="T10" fmla="*/ 6 w 64"/>
                <a:gd name="T11" fmla="*/ 0 h 12"/>
                <a:gd name="T12" fmla="*/ 57 w 64"/>
                <a:gd name="T13" fmla="*/ 0 h 12"/>
                <a:gd name="T14" fmla="*/ 64 w 64"/>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2">
                  <a:moveTo>
                    <a:pt x="64" y="6"/>
                  </a:moveTo>
                  <a:cubicBezTo>
                    <a:pt x="64" y="9"/>
                    <a:pt x="61" y="12"/>
                    <a:pt x="57" y="12"/>
                  </a:cubicBezTo>
                  <a:cubicBezTo>
                    <a:pt x="6" y="12"/>
                    <a:pt x="6" y="12"/>
                    <a:pt x="6" y="12"/>
                  </a:cubicBezTo>
                  <a:cubicBezTo>
                    <a:pt x="3" y="12"/>
                    <a:pt x="0" y="9"/>
                    <a:pt x="0" y="6"/>
                  </a:cubicBezTo>
                  <a:cubicBezTo>
                    <a:pt x="0" y="6"/>
                    <a:pt x="0" y="6"/>
                    <a:pt x="0" y="6"/>
                  </a:cubicBezTo>
                  <a:cubicBezTo>
                    <a:pt x="0" y="2"/>
                    <a:pt x="3" y="0"/>
                    <a:pt x="6" y="0"/>
                  </a:cubicBezTo>
                  <a:cubicBezTo>
                    <a:pt x="57" y="0"/>
                    <a:pt x="57" y="0"/>
                    <a:pt x="57" y="0"/>
                  </a:cubicBezTo>
                  <a:cubicBezTo>
                    <a:pt x="61" y="0"/>
                    <a:pt x="64" y="2"/>
                    <a:pt x="64" y="6"/>
                  </a:cubicBez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58"/>
            <p:cNvSpPr>
              <a:spLocks/>
            </p:cNvSpPr>
            <p:nvPr/>
          </p:nvSpPr>
          <p:spPr bwMode="auto">
            <a:xfrm>
              <a:off x="3216276" y="2008188"/>
              <a:ext cx="1270000" cy="134938"/>
            </a:xfrm>
            <a:custGeom>
              <a:avLst/>
              <a:gdLst>
                <a:gd name="T0" fmla="*/ 338 w 338"/>
                <a:gd name="T1" fmla="*/ 18 h 36"/>
                <a:gd name="T2" fmla="*/ 320 w 338"/>
                <a:gd name="T3" fmla="*/ 36 h 36"/>
                <a:gd name="T4" fmla="*/ 18 w 338"/>
                <a:gd name="T5" fmla="*/ 36 h 36"/>
                <a:gd name="T6" fmla="*/ 0 w 338"/>
                <a:gd name="T7" fmla="*/ 18 h 36"/>
                <a:gd name="T8" fmla="*/ 0 w 338"/>
                <a:gd name="T9" fmla="*/ 18 h 36"/>
                <a:gd name="T10" fmla="*/ 18 w 338"/>
                <a:gd name="T11" fmla="*/ 0 h 36"/>
                <a:gd name="T12" fmla="*/ 320 w 338"/>
                <a:gd name="T13" fmla="*/ 0 h 36"/>
                <a:gd name="T14" fmla="*/ 338 w 338"/>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36">
                  <a:moveTo>
                    <a:pt x="338" y="18"/>
                  </a:moveTo>
                  <a:cubicBezTo>
                    <a:pt x="338" y="28"/>
                    <a:pt x="330" y="36"/>
                    <a:pt x="320" y="36"/>
                  </a:cubicBezTo>
                  <a:cubicBezTo>
                    <a:pt x="18" y="36"/>
                    <a:pt x="18" y="36"/>
                    <a:pt x="18" y="36"/>
                  </a:cubicBezTo>
                  <a:cubicBezTo>
                    <a:pt x="8" y="36"/>
                    <a:pt x="0" y="28"/>
                    <a:pt x="0" y="18"/>
                  </a:cubicBezTo>
                  <a:cubicBezTo>
                    <a:pt x="0" y="18"/>
                    <a:pt x="0" y="18"/>
                    <a:pt x="0" y="18"/>
                  </a:cubicBezTo>
                  <a:cubicBezTo>
                    <a:pt x="0" y="8"/>
                    <a:pt x="8" y="0"/>
                    <a:pt x="18" y="0"/>
                  </a:cubicBezTo>
                  <a:cubicBezTo>
                    <a:pt x="320" y="0"/>
                    <a:pt x="320" y="0"/>
                    <a:pt x="320" y="0"/>
                  </a:cubicBezTo>
                  <a:cubicBezTo>
                    <a:pt x="330" y="0"/>
                    <a:pt x="338" y="8"/>
                    <a:pt x="338" y="18"/>
                  </a:cubicBezTo>
                  <a:close/>
                </a:path>
              </a:pathLst>
            </a:custGeom>
            <a:solidFill>
              <a:srgbClr val="E28A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61"/>
            <p:cNvSpPr>
              <a:spLocks noEditPoints="1"/>
            </p:cNvSpPr>
            <p:nvPr/>
          </p:nvSpPr>
          <p:spPr bwMode="auto">
            <a:xfrm>
              <a:off x="3851276" y="2008188"/>
              <a:ext cx="882650" cy="2838450"/>
            </a:xfrm>
            <a:custGeom>
              <a:avLst/>
              <a:gdLst>
                <a:gd name="T0" fmla="*/ 216 w 235"/>
                <a:gd name="T1" fmla="*/ 58 h 754"/>
                <a:gd name="T2" fmla="*/ 149 w 235"/>
                <a:gd name="T3" fmla="*/ 57 h 754"/>
                <a:gd name="T4" fmla="*/ 150 w 235"/>
                <a:gd name="T5" fmla="*/ 36 h 754"/>
                <a:gd name="T6" fmla="*/ 151 w 235"/>
                <a:gd name="T7" fmla="*/ 36 h 754"/>
                <a:gd name="T8" fmla="*/ 169 w 235"/>
                <a:gd name="T9" fmla="*/ 18 h 754"/>
                <a:gd name="T10" fmla="*/ 151 w 235"/>
                <a:gd name="T11" fmla="*/ 0 h 754"/>
                <a:gd name="T12" fmla="*/ 0 w 235"/>
                <a:gd name="T13" fmla="*/ 0 h 754"/>
                <a:gd name="T14" fmla="*/ 0 w 235"/>
                <a:gd name="T15" fmla="*/ 754 h 754"/>
                <a:gd name="T16" fmla="*/ 166 w 235"/>
                <a:gd name="T17" fmla="*/ 754 h 754"/>
                <a:gd name="T18" fmla="*/ 166 w 235"/>
                <a:gd name="T19" fmla="*/ 651 h 754"/>
                <a:gd name="T20" fmla="*/ 133 w 235"/>
                <a:gd name="T21" fmla="*/ 651 h 754"/>
                <a:gd name="T22" fmla="*/ 133 w 235"/>
                <a:gd name="T23" fmla="*/ 606 h 754"/>
                <a:gd name="T24" fmla="*/ 116 w 235"/>
                <a:gd name="T25" fmla="*/ 606 h 754"/>
                <a:gd name="T26" fmla="*/ 116 w 235"/>
                <a:gd name="T27" fmla="*/ 596 h 754"/>
                <a:gd name="T28" fmla="*/ 88 w 235"/>
                <a:gd name="T29" fmla="*/ 568 h 754"/>
                <a:gd name="T30" fmla="*/ 77 w 235"/>
                <a:gd name="T31" fmla="*/ 568 h 754"/>
                <a:gd name="T32" fmla="*/ 77 w 235"/>
                <a:gd name="T33" fmla="*/ 547 h 754"/>
                <a:gd name="T34" fmla="*/ 63 w 235"/>
                <a:gd name="T35" fmla="*/ 533 h 754"/>
                <a:gd name="T36" fmla="*/ 25 w 235"/>
                <a:gd name="T37" fmla="*/ 533 h 754"/>
                <a:gd name="T38" fmla="*/ 25 w 235"/>
                <a:gd name="T39" fmla="*/ 507 h 754"/>
                <a:gd name="T40" fmla="*/ 25 w 235"/>
                <a:gd name="T41" fmla="*/ 507 h 754"/>
                <a:gd name="T42" fmla="*/ 32 w 235"/>
                <a:gd name="T43" fmla="*/ 501 h 754"/>
                <a:gd name="T44" fmla="*/ 25 w 235"/>
                <a:gd name="T45" fmla="*/ 495 h 754"/>
                <a:gd name="T46" fmla="*/ 25 w 235"/>
                <a:gd name="T47" fmla="*/ 495 h 754"/>
                <a:gd name="T48" fmla="*/ 25 w 235"/>
                <a:gd name="T49" fmla="*/ 436 h 754"/>
                <a:gd name="T50" fmla="*/ 31 w 235"/>
                <a:gd name="T51" fmla="*/ 436 h 754"/>
                <a:gd name="T52" fmla="*/ 41 w 235"/>
                <a:gd name="T53" fmla="*/ 425 h 754"/>
                <a:gd name="T54" fmla="*/ 33 w 235"/>
                <a:gd name="T55" fmla="*/ 415 h 754"/>
                <a:gd name="T56" fmla="*/ 44 w 235"/>
                <a:gd name="T57" fmla="*/ 393 h 754"/>
                <a:gd name="T58" fmla="*/ 44 w 235"/>
                <a:gd name="T59" fmla="*/ 393 h 754"/>
                <a:gd name="T60" fmla="*/ 55 w 235"/>
                <a:gd name="T61" fmla="*/ 393 h 754"/>
                <a:gd name="T62" fmla="*/ 78 w 235"/>
                <a:gd name="T63" fmla="*/ 369 h 754"/>
                <a:gd name="T64" fmla="*/ 59 w 235"/>
                <a:gd name="T65" fmla="*/ 347 h 754"/>
                <a:gd name="T66" fmla="*/ 79 w 235"/>
                <a:gd name="T67" fmla="*/ 326 h 754"/>
                <a:gd name="T68" fmla="*/ 231 w 235"/>
                <a:gd name="T69" fmla="*/ 120 h 754"/>
                <a:gd name="T70" fmla="*/ 216 w 235"/>
                <a:gd name="T71" fmla="*/ 58 h 754"/>
                <a:gd name="T72" fmla="*/ 203 w 235"/>
                <a:gd name="T73" fmla="*/ 117 h 754"/>
                <a:gd name="T74" fmla="*/ 106 w 235"/>
                <a:gd name="T75" fmla="*/ 277 h 754"/>
                <a:gd name="T76" fmla="*/ 146 w 235"/>
                <a:gd name="T77" fmla="*/ 90 h 754"/>
                <a:gd name="T78" fmla="*/ 199 w 235"/>
                <a:gd name="T79" fmla="*/ 81 h 754"/>
                <a:gd name="T80" fmla="*/ 203 w 235"/>
                <a:gd name="T81" fmla="*/ 11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754">
                  <a:moveTo>
                    <a:pt x="216" y="58"/>
                  </a:moveTo>
                  <a:cubicBezTo>
                    <a:pt x="195" y="43"/>
                    <a:pt x="169" y="48"/>
                    <a:pt x="149" y="57"/>
                  </a:cubicBezTo>
                  <a:cubicBezTo>
                    <a:pt x="149" y="49"/>
                    <a:pt x="149" y="42"/>
                    <a:pt x="150" y="36"/>
                  </a:cubicBezTo>
                  <a:cubicBezTo>
                    <a:pt x="151" y="36"/>
                    <a:pt x="151" y="36"/>
                    <a:pt x="151" y="36"/>
                  </a:cubicBezTo>
                  <a:cubicBezTo>
                    <a:pt x="161" y="36"/>
                    <a:pt x="169" y="28"/>
                    <a:pt x="169" y="18"/>
                  </a:cubicBezTo>
                  <a:cubicBezTo>
                    <a:pt x="169" y="8"/>
                    <a:pt x="161" y="0"/>
                    <a:pt x="151" y="0"/>
                  </a:cubicBezTo>
                  <a:cubicBezTo>
                    <a:pt x="0" y="0"/>
                    <a:pt x="0" y="0"/>
                    <a:pt x="0" y="0"/>
                  </a:cubicBezTo>
                  <a:cubicBezTo>
                    <a:pt x="0" y="754"/>
                    <a:pt x="0" y="754"/>
                    <a:pt x="0" y="754"/>
                  </a:cubicBezTo>
                  <a:cubicBezTo>
                    <a:pt x="166" y="754"/>
                    <a:pt x="166" y="754"/>
                    <a:pt x="166" y="754"/>
                  </a:cubicBezTo>
                  <a:cubicBezTo>
                    <a:pt x="166" y="651"/>
                    <a:pt x="166" y="651"/>
                    <a:pt x="166" y="651"/>
                  </a:cubicBezTo>
                  <a:cubicBezTo>
                    <a:pt x="133" y="651"/>
                    <a:pt x="133" y="651"/>
                    <a:pt x="133" y="651"/>
                  </a:cubicBezTo>
                  <a:cubicBezTo>
                    <a:pt x="133" y="606"/>
                    <a:pt x="133" y="606"/>
                    <a:pt x="133" y="606"/>
                  </a:cubicBezTo>
                  <a:cubicBezTo>
                    <a:pt x="116" y="606"/>
                    <a:pt x="116" y="606"/>
                    <a:pt x="116" y="606"/>
                  </a:cubicBezTo>
                  <a:cubicBezTo>
                    <a:pt x="116" y="596"/>
                    <a:pt x="116" y="596"/>
                    <a:pt x="116" y="596"/>
                  </a:cubicBezTo>
                  <a:cubicBezTo>
                    <a:pt x="116" y="581"/>
                    <a:pt x="103" y="568"/>
                    <a:pt x="88" y="568"/>
                  </a:cubicBezTo>
                  <a:cubicBezTo>
                    <a:pt x="77" y="568"/>
                    <a:pt x="77" y="568"/>
                    <a:pt x="77" y="568"/>
                  </a:cubicBezTo>
                  <a:cubicBezTo>
                    <a:pt x="77" y="547"/>
                    <a:pt x="77" y="547"/>
                    <a:pt x="77" y="547"/>
                  </a:cubicBezTo>
                  <a:cubicBezTo>
                    <a:pt x="77" y="540"/>
                    <a:pt x="71" y="533"/>
                    <a:pt x="63" y="533"/>
                  </a:cubicBezTo>
                  <a:cubicBezTo>
                    <a:pt x="25" y="533"/>
                    <a:pt x="25" y="533"/>
                    <a:pt x="25" y="533"/>
                  </a:cubicBezTo>
                  <a:cubicBezTo>
                    <a:pt x="25" y="507"/>
                    <a:pt x="25" y="507"/>
                    <a:pt x="25" y="507"/>
                  </a:cubicBezTo>
                  <a:cubicBezTo>
                    <a:pt x="25" y="507"/>
                    <a:pt x="25" y="507"/>
                    <a:pt x="25" y="507"/>
                  </a:cubicBezTo>
                  <a:cubicBezTo>
                    <a:pt x="29" y="507"/>
                    <a:pt x="32" y="504"/>
                    <a:pt x="32" y="501"/>
                  </a:cubicBezTo>
                  <a:cubicBezTo>
                    <a:pt x="32" y="497"/>
                    <a:pt x="29" y="495"/>
                    <a:pt x="25" y="495"/>
                  </a:cubicBezTo>
                  <a:cubicBezTo>
                    <a:pt x="25" y="495"/>
                    <a:pt x="25" y="495"/>
                    <a:pt x="25" y="495"/>
                  </a:cubicBezTo>
                  <a:cubicBezTo>
                    <a:pt x="25" y="436"/>
                    <a:pt x="25" y="436"/>
                    <a:pt x="25" y="436"/>
                  </a:cubicBezTo>
                  <a:cubicBezTo>
                    <a:pt x="31" y="436"/>
                    <a:pt x="31" y="436"/>
                    <a:pt x="31" y="436"/>
                  </a:cubicBezTo>
                  <a:cubicBezTo>
                    <a:pt x="37" y="436"/>
                    <a:pt x="41" y="431"/>
                    <a:pt x="41" y="425"/>
                  </a:cubicBezTo>
                  <a:cubicBezTo>
                    <a:pt x="41" y="420"/>
                    <a:pt x="38" y="416"/>
                    <a:pt x="33" y="415"/>
                  </a:cubicBezTo>
                  <a:cubicBezTo>
                    <a:pt x="40" y="409"/>
                    <a:pt x="44" y="402"/>
                    <a:pt x="44" y="393"/>
                  </a:cubicBezTo>
                  <a:cubicBezTo>
                    <a:pt x="44" y="393"/>
                    <a:pt x="44" y="393"/>
                    <a:pt x="44" y="393"/>
                  </a:cubicBezTo>
                  <a:cubicBezTo>
                    <a:pt x="55" y="393"/>
                    <a:pt x="55" y="393"/>
                    <a:pt x="55" y="393"/>
                  </a:cubicBezTo>
                  <a:cubicBezTo>
                    <a:pt x="68" y="393"/>
                    <a:pt x="78" y="382"/>
                    <a:pt x="78" y="369"/>
                  </a:cubicBezTo>
                  <a:cubicBezTo>
                    <a:pt x="78" y="358"/>
                    <a:pt x="70" y="349"/>
                    <a:pt x="59" y="347"/>
                  </a:cubicBezTo>
                  <a:cubicBezTo>
                    <a:pt x="66" y="341"/>
                    <a:pt x="73" y="334"/>
                    <a:pt x="79" y="326"/>
                  </a:cubicBezTo>
                  <a:cubicBezTo>
                    <a:pt x="175" y="282"/>
                    <a:pt x="223" y="178"/>
                    <a:pt x="231" y="120"/>
                  </a:cubicBezTo>
                  <a:cubicBezTo>
                    <a:pt x="235" y="90"/>
                    <a:pt x="230" y="69"/>
                    <a:pt x="216" y="58"/>
                  </a:cubicBezTo>
                  <a:close/>
                  <a:moveTo>
                    <a:pt x="203" y="117"/>
                  </a:moveTo>
                  <a:cubicBezTo>
                    <a:pt x="197" y="163"/>
                    <a:pt x="164" y="233"/>
                    <a:pt x="106" y="277"/>
                  </a:cubicBezTo>
                  <a:cubicBezTo>
                    <a:pt x="130" y="219"/>
                    <a:pt x="141" y="144"/>
                    <a:pt x="146" y="90"/>
                  </a:cubicBezTo>
                  <a:cubicBezTo>
                    <a:pt x="163" y="80"/>
                    <a:pt x="185" y="71"/>
                    <a:pt x="199" y="81"/>
                  </a:cubicBezTo>
                  <a:cubicBezTo>
                    <a:pt x="203" y="83"/>
                    <a:pt x="206" y="95"/>
                    <a:pt x="203" y="117"/>
                  </a:cubicBezTo>
                  <a:close/>
                </a:path>
              </a:pathLst>
            </a:custGeom>
            <a:solidFill>
              <a:schemeClr val="tx1">
                <a:lumMod val="95000"/>
                <a:lumOff val="5000"/>
                <a:alpha val="5000"/>
              </a:schemeClr>
            </a:solidFill>
            <a:ln>
              <a:noFill/>
            </a:ln>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Group 31"/>
          <p:cNvGrpSpPr>
            <a:grpSpLocks/>
          </p:cNvGrpSpPr>
          <p:nvPr/>
        </p:nvGrpSpPr>
        <p:grpSpPr>
          <a:xfrm>
            <a:off x="1583039" y="2556032"/>
            <a:ext cx="2049584" cy="3105430"/>
            <a:chOff x="5384801" y="2008188"/>
            <a:chExt cx="1768475" cy="2838450"/>
          </a:xfrm>
        </p:grpSpPr>
        <p:sp>
          <p:nvSpPr>
            <p:cNvPr id="33" name="Freeform 23"/>
            <p:cNvSpPr>
              <a:spLocks/>
            </p:cNvSpPr>
            <p:nvPr/>
          </p:nvSpPr>
          <p:spPr bwMode="auto">
            <a:xfrm>
              <a:off x="5384801" y="2105026"/>
              <a:ext cx="676275" cy="1149350"/>
            </a:xfrm>
            <a:custGeom>
              <a:avLst/>
              <a:gdLst>
                <a:gd name="T0" fmla="*/ 170 w 180"/>
                <a:gd name="T1" fmla="*/ 305 h 305"/>
                <a:gd name="T2" fmla="*/ 4 w 180"/>
                <a:gd name="T3" fmla="*/ 94 h 305"/>
                <a:gd name="T4" fmla="*/ 20 w 180"/>
                <a:gd name="T5" fmla="*/ 32 h 305"/>
                <a:gd name="T6" fmla="*/ 128 w 180"/>
                <a:gd name="T7" fmla="*/ 59 h 305"/>
                <a:gd name="T8" fmla="*/ 109 w 180"/>
                <a:gd name="T9" fmla="*/ 79 h 305"/>
                <a:gd name="T10" fmla="*/ 36 w 180"/>
                <a:gd name="T11" fmla="*/ 55 h 305"/>
                <a:gd name="T12" fmla="*/ 32 w 180"/>
                <a:gd name="T13" fmla="*/ 91 h 305"/>
                <a:gd name="T14" fmla="*/ 180 w 180"/>
                <a:gd name="T15" fmla="*/ 279 h 305"/>
                <a:gd name="T16" fmla="*/ 17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70" y="305"/>
                  </a:moveTo>
                  <a:cubicBezTo>
                    <a:pt x="65" y="266"/>
                    <a:pt x="13" y="155"/>
                    <a:pt x="4" y="94"/>
                  </a:cubicBezTo>
                  <a:cubicBezTo>
                    <a:pt x="0" y="64"/>
                    <a:pt x="6" y="43"/>
                    <a:pt x="20" y="32"/>
                  </a:cubicBezTo>
                  <a:cubicBezTo>
                    <a:pt x="64" y="0"/>
                    <a:pt x="126" y="56"/>
                    <a:pt x="128" y="59"/>
                  </a:cubicBezTo>
                  <a:cubicBezTo>
                    <a:pt x="109" y="79"/>
                    <a:pt x="109" y="79"/>
                    <a:pt x="109" y="79"/>
                  </a:cubicBezTo>
                  <a:cubicBezTo>
                    <a:pt x="109" y="79"/>
                    <a:pt x="62" y="36"/>
                    <a:pt x="36" y="55"/>
                  </a:cubicBezTo>
                  <a:cubicBezTo>
                    <a:pt x="33" y="57"/>
                    <a:pt x="29" y="69"/>
                    <a:pt x="32" y="91"/>
                  </a:cubicBezTo>
                  <a:cubicBezTo>
                    <a:pt x="40" y="149"/>
                    <a:pt x="91" y="246"/>
                    <a:pt x="180" y="279"/>
                  </a:cubicBezTo>
                  <a:lnTo>
                    <a:pt x="170" y="305"/>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24"/>
            <p:cNvSpPr>
              <a:spLocks/>
            </p:cNvSpPr>
            <p:nvPr/>
          </p:nvSpPr>
          <p:spPr bwMode="auto">
            <a:xfrm>
              <a:off x="6477001" y="2105026"/>
              <a:ext cx="676275" cy="1149350"/>
            </a:xfrm>
            <a:custGeom>
              <a:avLst/>
              <a:gdLst>
                <a:gd name="T0" fmla="*/ 10 w 180"/>
                <a:gd name="T1" fmla="*/ 305 h 305"/>
                <a:gd name="T2" fmla="*/ 0 w 180"/>
                <a:gd name="T3" fmla="*/ 279 h 305"/>
                <a:gd name="T4" fmla="*/ 148 w 180"/>
                <a:gd name="T5" fmla="*/ 91 h 305"/>
                <a:gd name="T6" fmla="*/ 144 w 180"/>
                <a:gd name="T7" fmla="*/ 55 h 305"/>
                <a:gd name="T8" fmla="*/ 71 w 180"/>
                <a:gd name="T9" fmla="*/ 79 h 305"/>
                <a:gd name="T10" fmla="*/ 52 w 180"/>
                <a:gd name="T11" fmla="*/ 59 h 305"/>
                <a:gd name="T12" fmla="*/ 161 w 180"/>
                <a:gd name="T13" fmla="*/ 32 h 305"/>
                <a:gd name="T14" fmla="*/ 176 w 180"/>
                <a:gd name="T15" fmla="*/ 94 h 305"/>
                <a:gd name="T16" fmla="*/ 1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0" y="305"/>
                  </a:moveTo>
                  <a:cubicBezTo>
                    <a:pt x="0" y="279"/>
                    <a:pt x="0" y="279"/>
                    <a:pt x="0" y="279"/>
                  </a:cubicBezTo>
                  <a:cubicBezTo>
                    <a:pt x="89" y="246"/>
                    <a:pt x="140" y="149"/>
                    <a:pt x="148" y="91"/>
                  </a:cubicBezTo>
                  <a:cubicBezTo>
                    <a:pt x="151" y="69"/>
                    <a:pt x="148" y="57"/>
                    <a:pt x="144" y="55"/>
                  </a:cubicBezTo>
                  <a:cubicBezTo>
                    <a:pt x="123" y="39"/>
                    <a:pt x="84" y="68"/>
                    <a:pt x="71" y="79"/>
                  </a:cubicBezTo>
                  <a:cubicBezTo>
                    <a:pt x="52" y="59"/>
                    <a:pt x="52" y="59"/>
                    <a:pt x="52" y="59"/>
                  </a:cubicBezTo>
                  <a:cubicBezTo>
                    <a:pt x="55" y="56"/>
                    <a:pt x="116" y="0"/>
                    <a:pt x="161" y="32"/>
                  </a:cubicBezTo>
                  <a:cubicBezTo>
                    <a:pt x="175" y="43"/>
                    <a:pt x="180" y="64"/>
                    <a:pt x="176" y="94"/>
                  </a:cubicBezTo>
                  <a:cubicBezTo>
                    <a:pt x="168" y="155"/>
                    <a:pt x="115" y="266"/>
                    <a:pt x="10" y="305"/>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25"/>
            <p:cNvSpPr>
              <a:spLocks/>
            </p:cNvSpPr>
            <p:nvPr/>
          </p:nvSpPr>
          <p:spPr bwMode="auto">
            <a:xfrm>
              <a:off x="5981701" y="4014788"/>
              <a:ext cx="577850" cy="225425"/>
            </a:xfrm>
            <a:custGeom>
              <a:avLst/>
              <a:gdLst>
                <a:gd name="T0" fmla="*/ 154 w 154"/>
                <a:gd name="T1" fmla="*/ 46 h 60"/>
                <a:gd name="T2" fmla="*/ 140 w 154"/>
                <a:gd name="T3" fmla="*/ 60 h 60"/>
                <a:gd name="T4" fmla="*/ 14 w 154"/>
                <a:gd name="T5" fmla="*/ 60 h 60"/>
                <a:gd name="T6" fmla="*/ 0 w 154"/>
                <a:gd name="T7" fmla="*/ 46 h 60"/>
                <a:gd name="T8" fmla="*/ 0 w 154"/>
                <a:gd name="T9" fmla="*/ 14 h 60"/>
                <a:gd name="T10" fmla="*/ 14 w 154"/>
                <a:gd name="T11" fmla="*/ 0 h 60"/>
                <a:gd name="T12" fmla="*/ 140 w 154"/>
                <a:gd name="T13" fmla="*/ 0 h 60"/>
                <a:gd name="T14" fmla="*/ 154 w 154"/>
                <a:gd name="T15" fmla="*/ 14 h 60"/>
                <a:gd name="T16" fmla="*/ 154 w 154"/>
                <a:gd name="T17"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60">
                  <a:moveTo>
                    <a:pt x="154" y="46"/>
                  </a:moveTo>
                  <a:cubicBezTo>
                    <a:pt x="154" y="54"/>
                    <a:pt x="148" y="60"/>
                    <a:pt x="140" y="60"/>
                  </a:cubicBezTo>
                  <a:cubicBezTo>
                    <a:pt x="14" y="60"/>
                    <a:pt x="14" y="60"/>
                    <a:pt x="14" y="60"/>
                  </a:cubicBezTo>
                  <a:cubicBezTo>
                    <a:pt x="6" y="60"/>
                    <a:pt x="0" y="54"/>
                    <a:pt x="0" y="46"/>
                  </a:cubicBezTo>
                  <a:cubicBezTo>
                    <a:pt x="0" y="14"/>
                    <a:pt x="0" y="14"/>
                    <a:pt x="0" y="14"/>
                  </a:cubicBezTo>
                  <a:cubicBezTo>
                    <a:pt x="0" y="7"/>
                    <a:pt x="6" y="0"/>
                    <a:pt x="14" y="0"/>
                  </a:cubicBezTo>
                  <a:cubicBezTo>
                    <a:pt x="140" y="0"/>
                    <a:pt x="140" y="0"/>
                    <a:pt x="140" y="0"/>
                  </a:cubicBezTo>
                  <a:cubicBezTo>
                    <a:pt x="148" y="0"/>
                    <a:pt x="154" y="7"/>
                    <a:pt x="154" y="14"/>
                  </a:cubicBezTo>
                  <a:lnTo>
                    <a:pt x="154" y="4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26"/>
            <p:cNvSpPr>
              <a:spLocks/>
            </p:cNvSpPr>
            <p:nvPr/>
          </p:nvSpPr>
          <p:spPr bwMode="auto">
            <a:xfrm>
              <a:off x="5835651" y="4146551"/>
              <a:ext cx="871538" cy="387350"/>
            </a:xfrm>
            <a:custGeom>
              <a:avLst/>
              <a:gdLst>
                <a:gd name="T0" fmla="*/ 232 w 232"/>
                <a:gd name="T1" fmla="*/ 75 h 103"/>
                <a:gd name="T2" fmla="*/ 204 w 232"/>
                <a:gd name="T3" fmla="*/ 103 h 103"/>
                <a:gd name="T4" fmla="*/ 28 w 232"/>
                <a:gd name="T5" fmla="*/ 103 h 103"/>
                <a:gd name="T6" fmla="*/ 0 w 232"/>
                <a:gd name="T7" fmla="*/ 75 h 103"/>
                <a:gd name="T8" fmla="*/ 0 w 232"/>
                <a:gd name="T9" fmla="*/ 28 h 103"/>
                <a:gd name="T10" fmla="*/ 28 w 232"/>
                <a:gd name="T11" fmla="*/ 0 h 103"/>
                <a:gd name="T12" fmla="*/ 204 w 232"/>
                <a:gd name="T13" fmla="*/ 0 h 103"/>
                <a:gd name="T14" fmla="*/ 232 w 232"/>
                <a:gd name="T15" fmla="*/ 28 h 103"/>
                <a:gd name="T16" fmla="*/ 232 w 232"/>
                <a:gd name="T17" fmla="*/ 7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03">
                  <a:moveTo>
                    <a:pt x="232" y="75"/>
                  </a:moveTo>
                  <a:cubicBezTo>
                    <a:pt x="232" y="91"/>
                    <a:pt x="219" y="103"/>
                    <a:pt x="204" y="103"/>
                  </a:cubicBezTo>
                  <a:cubicBezTo>
                    <a:pt x="28" y="103"/>
                    <a:pt x="28" y="103"/>
                    <a:pt x="28" y="103"/>
                  </a:cubicBezTo>
                  <a:cubicBezTo>
                    <a:pt x="12" y="103"/>
                    <a:pt x="0" y="91"/>
                    <a:pt x="0" y="75"/>
                  </a:cubicBezTo>
                  <a:cubicBezTo>
                    <a:pt x="0" y="28"/>
                    <a:pt x="0" y="28"/>
                    <a:pt x="0" y="28"/>
                  </a:cubicBezTo>
                  <a:cubicBezTo>
                    <a:pt x="0" y="13"/>
                    <a:pt x="12" y="0"/>
                    <a:pt x="28" y="0"/>
                  </a:cubicBezTo>
                  <a:cubicBezTo>
                    <a:pt x="204" y="0"/>
                    <a:pt x="204" y="0"/>
                    <a:pt x="204" y="0"/>
                  </a:cubicBezTo>
                  <a:cubicBezTo>
                    <a:pt x="219" y="0"/>
                    <a:pt x="232" y="13"/>
                    <a:pt x="232" y="28"/>
                  </a:cubicBezTo>
                  <a:lnTo>
                    <a:pt x="232" y="75"/>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7" name="Rectangle 27"/>
            <p:cNvSpPr>
              <a:spLocks noChangeArrowheads="1"/>
            </p:cNvSpPr>
            <p:nvPr/>
          </p:nvSpPr>
          <p:spPr bwMode="auto">
            <a:xfrm>
              <a:off x="6176963" y="3408363"/>
              <a:ext cx="187325" cy="66198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28"/>
            <p:cNvSpPr>
              <a:spLocks/>
            </p:cNvSpPr>
            <p:nvPr/>
          </p:nvSpPr>
          <p:spPr bwMode="auto">
            <a:xfrm>
              <a:off x="5703888" y="2074863"/>
              <a:ext cx="1130300" cy="1322388"/>
            </a:xfrm>
            <a:custGeom>
              <a:avLst/>
              <a:gdLst>
                <a:gd name="T0" fmla="*/ 151 w 301"/>
                <a:gd name="T1" fmla="*/ 0 h 351"/>
                <a:gd name="T2" fmla="*/ 0 w 301"/>
                <a:gd name="T3" fmla="*/ 0 h 351"/>
                <a:gd name="T4" fmla="*/ 151 w 301"/>
                <a:gd name="T5" fmla="*/ 351 h 351"/>
                <a:gd name="T6" fmla="*/ 301 w 301"/>
                <a:gd name="T7" fmla="*/ 0 h 351"/>
                <a:gd name="T8" fmla="*/ 151 w 301"/>
                <a:gd name="T9" fmla="*/ 0 h 351"/>
              </a:gdLst>
              <a:ahLst/>
              <a:cxnLst>
                <a:cxn ang="0">
                  <a:pos x="T0" y="T1"/>
                </a:cxn>
                <a:cxn ang="0">
                  <a:pos x="T2" y="T3"/>
                </a:cxn>
                <a:cxn ang="0">
                  <a:pos x="T4" y="T5"/>
                </a:cxn>
                <a:cxn ang="0">
                  <a:pos x="T6" y="T7"/>
                </a:cxn>
                <a:cxn ang="0">
                  <a:pos x="T8" y="T9"/>
                </a:cxn>
              </a:cxnLst>
              <a:rect l="0" t="0" r="r" b="b"/>
              <a:pathLst>
                <a:path w="301" h="351">
                  <a:moveTo>
                    <a:pt x="151" y="0"/>
                  </a:moveTo>
                  <a:cubicBezTo>
                    <a:pt x="0" y="0"/>
                    <a:pt x="0" y="0"/>
                    <a:pt x="0" y="0"/>
                  </a:cubicBezTo>
                  <a:cubicBezTo>
                    <a:pt x="0" y="0"/>
                    <a:pt x="1" y="351"/>
                    <a:pt x="151" y="351"/>
                  </a:cubicBezTo>
                  <a:cubicBezTo>
                    <a:pt x="301" y="351"/>
                    <a:pt x="301" y="0"/>
                    <a:pt x="301" y="0"/>
                  </a:cubicBezTo>
                  <a:lnTo>
                    <a:pt x="15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9" name="Oval 29"/>
            <p:cNvSpPr>
              <a:spLocks noChangeArrowheads="1"/>
            </p:cNvSpPr>
            <p:nvPr/>
          </p:nvSpPr>
          <p:spPr bwMode="auto">
            <a:xfrm>
              <a:off x="6102351" y="3367088"/>
              <a:ext cx="333375" cy="241300"/>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0" name="Rectangle 30"/>
            <p:cNvSpPr>
              <a:spLocks noChangeArrowheads="1"/>
            </p:cNvSpPr>
            <p:nvPr/>
          </p:nvSpPr>
          <p:spPr bwMode="auto">
            <a:xfrm>
              <a:off x="5770563" y="4289426"/>
              <a:ext cx="1000125" cy="384175"/>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1" name="Rectangle 31"/>
            <p:cNvSpPr>
              <a:spLocks noChangeArrowheads="1"/>
            </p:cNvSpPr>
            <p:nvPr/>
          </p:nvSpPr>
          <p:spPr bwMode="auto">
            <a:xfrm>
              <a:off x="5646738" y="4459288"/>
              <a:ext cx="1247775" cy="387350"/>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32"/>
            <p:cNvSpPr>
              <a:spLocks/>
            </p:cNvSpPr>
            <p:nvPr/>
          </p:nvSpPr>
          <p:spPr bwMode="auto">
            <a:xfrm>
              <a:off x="5984876" y="4519613"/>
              <a:ext cx="568325" cy="252413"/>
            </a:xfrm>
            <a:custGeom>
              <a:avLst/>
              <a:gdLst>
                <a:gd name="T0" fmla="*/ 151 w 151"/>
                <a:gd name="T1" fmla="*/ 62 h 67"/>
                <a:gd name="T2" fmla="*/ 146 w 151"/>
                <a:gd name="T3" fmla="*/ 67 h 67"/>
                <a:gd name="T4" fmla="*/ 6 w 151"/>
                <a:gd name="T5" fmla="*/ 67 h 67"/>
                <a:gd name="T6" fmla="*/ 0 w 151"/>
                <a:gd name="T7" fmla="*/ 62 h 67"/>
                <a:gd name="T8" fmla="*/ 0 w 151"/>
                <a:gd name="T9" fmla="*/ 5 h 67"/>
                <a:gd name="T10" fmla="*/ 6 w 151"/>
                <a:gd name="T11" fmla="*/ 0 h 67"/>
                <a:gd name="T12" fmla="*/ 146 w 151"/>
                <a:gd name="T13" fmla="*/ 0 h 67"/>
                <a:gd name="T14" fmla="*/ 151 w 151"/>
                <a:gd name="T15" fmla="*/ 5 h 67"/>
                <a:gd name="T16" fmla="*/ 151 w 151"/>
                <a:gd name="T17" fmla="*/ 6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67">
                  <a:moveTo>
                    <a:pt x="151" y="62"/>
                  </a:moveTo>
                  <a:cubicBezTo>
                    <a:pt x="151" y="65"/>
                    <a:pt x="149" y="67"/>
                    <a:pt x="146" y="67"/>
                  </a:cubicBezTo>
                  <a:cubicBezTo>
                    <a:pt x="6" y="67"/>
                    <a:pt x="6" y="67"/>
                    <a:pt x="6" y="67"/>
                  </a:cubicBezTo>
                  <a:cubicBezTo>
                    <a:pt x="3" y="67"/>
                    <a:pt x="0" y="65"/>
                    <a:pt x="0" y="62"/>
                  </a:cubicBezTo>
                  <a:cubicBezTo>
                    <a:pt x="0" y="5"/>
                    <a:pt x="0" y="5"/>
                    <a:pt x="0" y="5"/>
                  </a:cubicBezTo>
                  <a:cubicBezTo>
                    <a:pt x="0" y="2"/>
                    <a:pt x="3" y="0"/>
                    <a:pt x="6" y="0"/>
                  </a:cubicBezTo>
                  <a:cubicBezTo>
                    <a:pt x="146" y="0"/>
                    <a:pt x="146" y="0"/>
                    <a:pt x="146" y="0"/>
                  </a:cubicBezTo>
                  <a:cubicBezTo>
                    <a:pt x="149" y="0"/>
                    <a:pt x="151" y="2"/>
                    <a:pt x="151" y="5"/>
                  </a:cubicBezTo>
                  <a:lnTo>
                    <a:pt x="151" y="6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3" name="Oval 33"/>
            <p:cNvSpPr>
              <a:spLocks noChangeArrowheads="1"/>
            </p:cNvSpPr>
            <p:nvPr/>
          </p:nvSpPr>
          <p:spPr bwMode="auto">
            <a:xfrm>
              <a:off x="6488113" y="45418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4" name="Oval 34"/>
            <p:cNvSpPr>
              <a:spLocks noChangeArrowheads="1"/>
            </p:cNvSpPr>
            <p:nvPr/>
          </p:nvSpPr>
          <p:spPr bwMode="auto">
            <a:xfrm>
              <a:off x="6488113" y="47069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5" name="Oval 35"/>
            <p:cNvSpPr>
              <a:spLocks noChangeArrowheads="1"/>
            </p:cNvSpPr>
            <p:nvPr/>
          </p:nvSpPr>
          <p:spPr bwMode="auto">
            <a:xfrm>
              <a:off x="6011863" y="4541838"/>
              <a:ext cx="36513"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6" name="Oval 36"/>
            <p:cNvSpPr>
              <a:spLocks noChangeArrowheads="1"/>
            </p:cNvSpPr>
            <p:nvPr/>
          </p:nvSpPr>
          <p:spPr bwMode="auto">
            <a:xfrm>
              <a:off x="6011863" y="4706938"/>
              <a:ext cx="36513"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37"/>
            <p:cNvSpPr>
              <a:spLocks/>
            </p:cNvSpPr>
            <p:nvPr/>
          </p:nvSpPr>
          <p:spPr bwMode="auto">
            <a:xfrm>
              <a:off x="6113463" y="3570288"/>
              <a:ext cx="311150" cy="79375"/>
            </a:xfrm>
            <a:custGeom>
              <a:avLst/>
              <a:gdLst>
                <a:gd name="T0" fmla="*/ 83 w 83"/>
                <a:gd name="T1" fmla="*/ 10 h 21"/>
                <a:gd name="T2" fmla="*/ 73 w 83"/>
                <a:gd name="T3" fmla="*/ 21 h 21"/>
                <a:gd name="T4" fmla="*/ 11 w 83"/>
                <a:gd name="T5" fmla="*/ 21 h 21"/>
                <a:gd name="T6" fmla="*/ 0 w 83"/>
                <a:gd name="T7" fmla="*/ 10 h 21"/>
                <a:gd name="T8" fmla="*/ 0 w 83"/>
                <a:gd name="T9" fmla="*/ 10 h 21"/>
                <a:gd name="T10" fmla="*/ 11 w 83"/>
                <a:gd name="T11" fmla="*/ 0 h 21"/>
                <a:gd name="T12" fmla="*/ 73 w 83"/>
                <a:gd name="T13" fmla="*/ 0 h 21"/>
                <a:gd name="T14" fmla="*/ 83 w 8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1">
                  <a:moveTo>
                    <a:pt x="83" y="10"/>
                  </a:moveTo>
                  <a:cubicBezTo>
                    <a:pt x="83" y="16"/>
                    <a:pt x="79" y="21"/>
                    <a:pt x="73" y="21"/>
                  </a:cubicBezTo>
                  <a:cubicBezTo>
                    <a:pt x="11" y="21"/>
                    <a:pt x="11" y="21"/>
                    <a:pt x="11" y="21"/>
                  </a:cubicBezTo>
                  <a:cubicBezTo>
                    <a:pt x="5" y="21"/>
                    <a:pt x="0" y="16"/>
                    <a:pt x="0" y="10"/>
                  </a:cubicBezTo>
                  <a:cubicBezTo>
                    <a:pt x="0" y="10"/>
                    <a:pt x="0" y="10"/>
                    <a:pt x="0" y="10"/>
                  </a:cubicBezTo>
                  <a:cubicBezTo>
                    <a:pt x="0" y="4"/>
                    <a:pt x="5" y="0"/>
                    <a:pt x="11" y="0"/>
                  </a:cubicBezTo>
                  <a:cubicBezTo>
                    <a:pt x="73" y="0"/>
                    <a:pt x="73" y="0"/>
                    <a:pt x="73" y="0"/>
                  </a:cubicBezTo>
                  <a:cubicBezTo>
                    <a:pt x="79" y="0"/>
                    <a:pt x="83" y="4"/>
                    <a:pt x="83" y="10"/>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38"/>
            <p:cNvSpPr>
              <a:spLocks/>
            </p:cNvSpPr>
            <p:nvPr/>
          </p:nvSpPr>
          <p:spPr bwMode="auto">
            <a:xfrm>
              <a:off x="5973763" y="3309938"/>
              <a:ext cx="590550" cy="177800"/>
            </a:xfrm>
            <a:custGeom>
              <a:avLst/>
              <a:gdLst>
                <a:gd name="T0" fmla="*/ 157 w 157"/>
                <a:gd name="T1" fmla="*/ 23 h 47"/>
                <a:gd name="T2" fmla="*/ 134 w 157"/>
                <a:gd name="T3" fmla="*/ 47 h 47"/>
                <a:gd name="T4" fmla="*/ 24 w 157"/>
                <a:gd name="T5" fmla="*/ 47 h 47"/>
                <a:gd name="T6" fmla="*/ 0 w 157"/>
                <a:gd name="T7" fmla="*/ 23 h 47"/>
                <a:gd name="T8" fmla="*/ 0 w 157"/>
                <a:gd name="T9" fmla="*/ 23 h 47"/>
                <a:gd name="T10" fmla="*/ 24 w 157"/>
                <a:gd name="T11" fmla="*/ 0 h 47"/>
                <a:gd name="T12" fmla="*/ 134 w 157"/>
                <a:gd name="T13" fmla="*/ 0 h 47"/>
                <a:gd name="T14" fmla="*/ 157 w 15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47">
                  <a:moveTo>
                    <a:pt x="157" y="23"/>
                  </a:moveTo>
                  <a:cubicBezTo>
                    <a:pt x="157" y="36"/>
                    <a:pt x="147" y="47"/>
                    <a:pt x="134" y="47"/>
                  </a:cubicBezTo>
                  <a:cubicBezTo>
                    <a:pt x="24" y="47"/>
                    <a:pt x="24" y="47"/>
                    <a:pt x="24" y="47"/>
                  </a:cubicBezTo>
                  <a:cubicBezTo>
                    <a:pt x="11" y="47"/>
                    <a:pt x="0" y="36"/>
                    <a:pt x="0" y="23"/>
                  </a:cubicBezTo>
                  <a:cubicBezTo>
                    <a:pt x="0" y="23"/>
                    <a:pt x="0" y="23"/>
                    <a:pt x="0" y="23"/>
                  </a:cubicBezTo>
                  <a:cubicBezTo>
                    <a:pt x="0" y="11"/>
                    <a:pt x="11" y="0"/>
                    <a:pt x="24" y="0"/>
                  </a:cubicBezTo>
                  <a:cubicBezTo>
                    <a:pt x="134" y="0"/>
                    <a:pt x="134" y="0"/>
                    <a:pt x="134" y="0"/>
                  </a:cubicBezTo>
                  <a:cubicBezTo>
                    <a:pt x="147" y="0"/>
                    <a:pt x="157" y="11"/>
                    <a:pt x="157" y="23"/>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39"/>
            <p:cNvSpPr>
              <a:spLocks/>
            </p:cNvSpPr>
            <p:nvPr/>
          </p:nvSpPr>
          <p:spPr bwMode="auto">
            <a:xfrm>
              <a:off x="6149976" y="3871913"/>
              <a:ext cx="241300" cy="44450"/>
            </a:xfrm>
            <a:custGeom>
              <a:avLst/>
              <a:gdLst>
                <a:gd name="T0" fmla="*/ 64 w 64"/>
                <a:gd name="T1" fmla="*/ 6 h 12"/>
                <a:gd name="T2" fmla="*/ 57 w 64"/>
                <a:gd name="T3" fmla="*/ 12 h 12"/>
                <a:gd name="T4" fmla="*/ 6 w 64"/>
                <a:gd name="T5" fmla="*/ 12 h 12"/>
                <a:gd name="T6" fmla="*/ 0 w 64"/>
                <a:gd name="T7" fmla="*/ 6 h 12"/>
                <a:gd name="T8" fmla="*/ 0 w 64"/>
                <a:gd name="T9" fmla="*/ 6 h 12"/>
                <a:gd name="T10" fmla="*/ 6 w 64"/>
                <a:gd name="T11" fmla="*/ 0 h 12"/>
                <a:gd name="T12" fmla="*/ 57 w 64"/>
                <a:gd name="T13" fmla="*/ 0 h 12"/>
                <a:gd name="T14" fmla="*/ 64 w 64"/>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2">
                  <a:moveTo>
                    <a:pt x="64" y="6"/>
                  </a:moveTo>
                  <a:cubicBezTo>
                    <a:pt x="64" y="9"/>
                    <a:pt x="61" y="12"/>
                    <a:pt x="57" y="12"/>
                  </a:cubicBezTo>
                  <a:cubicBezTo>
                    <a:pt x="6" y="12"/>
                    <a:pt x="6" y="12"/>
                    <a:pt x="6" y="12"/>
                  </a:cubicBezTo>
                  <a:cubicBezTo>
                    <a:pt x="3" y="12"/>
                    <a:pt x="0" y="9"/>
                    <a:pt x="0" y="6"/>
                  </a:cubicBezTo>
                  <a:cubicBezTo>
                    <a:pt x="0" y="6"/>
                    <a:pt x="0" y="6"/>
                    <a:pt x="0" y="6"/>
                  </a:cubicBezTo>
                  <a:cubicBezTo>
                    <a:pt x="0" y="2"/>
                    <a:pt x="3" y="0"/>
                    <a:pt x="6" y="0"/>
                  </a:cubicBezTo>
                  <a:cubicBezTo>
                    <a:pt x="57" y="0"/>
                    <a:pt x="57" y="0"/>
                    <a:pt x="57" y="0"/>
                  </a:cubicBezTo>
                  <a:cubicBezTo>
                    <a:pt x="61" y="0"/>
                    <a:pt x="64" y="2"/>
                    <a:pt x="64" y="6"/>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40"/>
            <p:cNvSpPr>
              <a:spLocks/>
            </p:cNvSpPr>
            <p:nvPr/>
          </p:nvSpPr>
          <p:spPr bwMode="auto">
            <a:xfrm>
              <a:off x="5635626" y="2008188"/>
              <a:ext cx="1270000" cy="134938"/>
            </a:xfrm>
            <a:custGeom>
              <a:avLst/>
              <a:gdLst>
                <a:gd name="T0" fmla="*/ 338 w 338"/>
                <a:gd name="T1" fmla="*/ 18 h 36"/>
                <a:gd name="T2" fmla="*/ 320 w 338"/>
                <a:gd name="T3" fmla="*/ 36 h 36"/>
                <a:gd name="T4" fmla="*/ 18 w 338"/>
                <a:gd name="T5" fmla="*/ 36 h 36"/>
                <a:gd name="T6" fmla="*/ 0 w 338"/>
                <a:gd name="T7" fmla="*/ 18 h 36"/>
                <a:gd name="T8" fmla="*/ 0 w 338"/>
                <a:gd name="T9" fmla="*/ 18 h 36"/>
                <a:gd name="T10" fmla="*/ 18 w 338"/>
                <a:gd name="T11" fmla="*/ 0 h 36"/>
                <a:gd name="T12" fmla="*/ 320 w 338"/>
                <a:gd name="T13" fmla="*/ 0 h 36"/>
                <a:gd name="T14" fmla="*/ 338 w 338"/>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36">
                  <a:moveTo>
                    <a:pt x="338" y="18"/>
                  </a:moveTo>
                  <a:cubicBezTo>
                    <a:pt x="338" y="28"/>
                    <a:pt x="330" y="36"/>
                    <a:pt x="320" y="36"/>
                  </a:cubicBezTo>
                  <a:cubicBezTo>
                    <a:pt x="18" y="36"/>
                    <a:pt x="18" y="36"/>
                    <a:pt x="18" y="36"/>
                  </a:cubicBezTo>
                  <a:cubicBezTo>
                    <a:pt x="8" y="36"/>
                    <a:pt x="0" y="28"/>
                    <a:pt x="0" y="18"/>
                  </a:cubicBezTo>
                  <a:cubicBezTo>
                    <a:pt x="0" y="18"/>
                    <a:pt x="0" y="18"/>
                    <a:pt x="0" y="18"/>
                  </a:cubicBezTo>
                  <a:cubicBezTo>
                    <a:pt x="0" y="8"/>
                    <a:pt x="8" y="0"/>
                    <a:pt x="18" y="0"/>
                  </a:cubicBezTo>
                  <a:cubicBezTo>
                    <a:pt x="320" y="0"/>
                    <a:pt x="320" y="0"/>
                    <a:pt x="320" y="0"/>
                  </a:cubicBezTo>
                  <a:cubicBezTo>
                    <a:pt x="330" y="0"/>
                    <a:pt x="338" y="8"/>
                    <a:pt x="338" y="18"/>
                  </a:cubicBez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60"/>
            <p:cNvSpPr>
              <a:spLocks noEditPoints="1"/>
            </p:cNvSpPr>
            <p:nvPr/>
          </p:nvSpPr>
          <p:spPr bwMode="auto">
            <a:xfrm>
              <a:off x="6270626" y="2008188"/>
              <a:ext cx="882650" cy="2838450"/>
            </a:xfrm>
            <a:custGeom>
              <a:avLst/>
              <a:gdLst>
                <a:gd name="T0" fmla="*/ 216 w 235"/>
                <a:gd name="T1" fmla="*/ 58 h 754"/>
                <a:gd name="T2" fmla="*/ 149 w 235"/>
                <a:gd name="T3" fmla="*/ 57 h 754"/>
                <a:gd name="T4" fmla="*/ 150 w 235"/>
                <a:gd name="T5" fmla="*/ 36 h 754"/>
                <a:gd name="T6" fmla="*/ 151 w 235"/>
                <a:gd name="T7" fmla="*/ 36 h 754"/>
                <a:gd name="T8" fmla="*/ 169 w 235"/>
                <a:gd name="T9" fmla="*/ 18 h 754"/>
                <a:gd name="T10" fmla="*/ 151 w 235"/>
                <a:gd name="T11" fmla="*/ 0 h 754"/>
                <a:gd name="T12" fmla="*/ 0 w 235"/>
                <a:gd name="T13" fmla="*/ 0 h 754"/>
                <a:gd name="T14" fmla="*/ 0 w 235"/>
                <a:gd name="T15" fmla="*/ 754 h 754"/>
                <a:gd name="T16" fmla="*/ 166 w 235"/>
                <a:gd name="T17" fmla="*/ 754 h 754"/>
                <a:gd name="T18" fmla="*/ 166 w 235"/>
                <a:gd name="T19" fmla="*/ 651 h 754"/>
                <a:gd name="T20" fmla="*/ 133 w 235"/>
                <a:gd name="T21" fmla="*/ 651 h 754"/>
                <a:gd name="T22" fmla="*/ 133 w 235"/>
                <a:gd name="T23" fmla="*/ 606 h 754"/>
                <a:gd name="T24" fmla="*/ 116 w 235"/>
                <a:gd name="T25" fmla="*/ 606 h 754"/>
                <a:gd name="T26" fmla="*/ 116 w 235"/>
                <a:gd name="T27" fmla="*/ 596 h 754"/>
                <a:gd name="T28" fmla="*/ 88 w 235"/>
                <a:gd name="T29" fmla="*/ 568 h 754"/>
                <a:gd name="T30" fmla="*/ 77 w 235"/>
                <a:gd name="T31" fmla="*/ 568 h 754"/>
                <a:gd name="T32" fmla="*/ 77 w 235"/>
                <a:gd name="T33" fmla="*/ 547 h 754"/>
                <a:gd name="T34" fmla="*/ 63 w 235"/>
                <a:gd name="T35" fmla="*/ 533 h 754"/>
                <a:gd name="T36" fmla="*/ 25 w 235"/>
                <a:gd name="T37" fmla="*/ 533 h 754"/>
                <a:gd name="T38" fmla="*/ 25 w 235"/>
                <a:gd name="T39" fmla="*/ 507 h 754"/>
                <a:gd name="T40" fmla="*/ 25 w 235"/>
                <a:gd name="T41" fmla="*/ 507 h 754"/>
                <a:gd name="T42" fmla="*/ 32 w 235"/>
                <a:gd name="T43" fmla="*/ 501 h 754"/>
                <a:gd name="T44" fmla="*/ 25 w 235"/>
                <a:gd name="T45" fmla="*/ 495 h 754"/>
                <a:gd name="T46" fmla="*/ 25 w 235"/>
                <a:gd name="T47" fmla="*/ 495 h 754"/>
                <a:gd name="T48" fmla="*/ 25 w 235"/>
                <a:gd name="T49" fmla="*/ 436 h 754"/>
                <a:gd name="T50" fmla="*/ 31 w 235"/>
                <a:gd name="T51" fmla="*/ 436 h 754"/>
                <a:gd name="T52" fmla="*/ 41 w 235"/>
                <a:gd name="T53" fmla="*/ 425 h 754"/>
                <a:gd name="T54" fmla="*/ 33 w 235"/>
                <a:gd name="T55" fmla="*/ 415 h 754"/>
                <a:gd name="T56" fmla="*/ 44 w 235"/>
                <a:gd name="T57" fmla="*/ 393 h 754"/>
                <a:gd name="T58" fmla="*/ 44 w 235"/>
                <a:gd name="T59" fmla="*/ 393 h 754"/>
                <a:gd name="T60" fmla="*/ 55 w 235"/>
                <a:gd name="T61" fmla="*/ 393 h 754"/>
                <a:gd name="T62" fmla="*/ 78 w 235"/>
                <a:gd name="T63" fmla="*/ 369 h 754"/>
                <a:gd name="T64" fmla="*/ 59 w 235"/>
                <a:gd name="T65" fmla="*/ 347 h 754"/>
                <a:gd name="T66" fmla="*/ 79 w 235"/>
                <a:gd name="T67" fmla="*/ 326 h 754"/>
                <a:gd name="T68" fmla="*/ 231 w 235"/>
                <a:gd name="T69" fmla="*/ 120 h 754"/>
                <a:gd name="T70" fmla="*/ 216 w 235"/>
                <a:gd name="T71" fmla="*/ 58 h 754"/>
                <a:gd name="T72" fmla="*/ 203 w 235"/>
                <a:gd name="T73" fmla="*/ 117 h 754"/>
                <a:gd name="T74" fmla="*/ 106 w 235"/>
                <a:gd name="T75" fmla="*/ 277 h 754"/>
                <a:gd name="T76" fmla="*/ 146 w 235"/>
                <a:gd name="T77" fmla="*/ 90 h 754"/>
                <a:gd name="T78" fmla="*/ 199 w 235"/>
                <a:gd name="T79" fmla="*/ 81 h 754"/>
                <a:gd name="T80" fmla="*/ 203 w 235"/>
                <a:gd name="T81" fmla="*/ 11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754">
                  <a:moveTo>
                    <a:pt x="216" y="58"/>
                  </a:moveTo>
                  <a:cubicBezTo>
                    <a:pt x="195" y="43"/>
                    <a:pt x="169" y="48"/>
                    <a:pt x="149" y="57"/>
                  </a:cubicBezTo>
                  <a:cubicBezTo>
                    <a:pt x="149" y="49"/>
                    <a:pt x="149" y="42"/>
                    <a:pt x="150" y="36"/>
                  </a:cubicBezTo>
                  <a:cubicBezTo>
                    <a:pt x="151" y="36"/>
                    <a:pt x="151" y="36"/>
                    <a:pt x="151" y="36"/>
                  </a:cubicBezTo>
                  <a:cubicBezTo>
                    <a:pt x="161" y="36"/>
                    <a:pt x="169" y="28"/>
                    <a:pt x="169" y="18"/>
                  </a:cubicBezTo>
                  <a:cubicBezTo>
                    <a:pt x="169" y="8"/>
                    <a:pt x="161" y="0"/>
                    <a:pt x="151" y="0"/>
                  </a:cubicBezTo>
                  <a:cubicBezTo>
                    <a:pt x="0" y="0"/>
                    <a:pt x="0" y="0"/>
                    <a:pt x="0" y="0"/>
                  </a:cubicBezTo>
                  <a:cubicBezTo>
                    <a:pt x="0" y="754"/>
                    <a:pt x="0" y="754"/>
                    <a:pt x="0" y="754"/>
                  </a:cubicBezTo>
                  <a:cubicBezTo>
                    <a:pt x="166" y="754"/>
                    <a:pt x="166" y="754"/>
                    <a:pt x="166" y="754"/>
                  </a:cubicBezTo>
                  <a:cubicBezTo>
                    <a:pt x="166" y="651"/>
                    <a:pt x="166" y="651"/>
                    <a:pt x="166" y="651"/>
                  </a:cubicBezTo>
                  <a:cubicBezTo>
                    <a:pt x="133" y="651"/>
                    <a:pt x="133" y="651"/>
                    <a:pt x="133" y="651"/>
                  </a:cubicBezTo>
                  <a:cubicBezTo>
                    <a:pt x="133" y="606"/>
                    <a:pt x="133" y="606"/>
                    <a:pt x="133" y="606"/>
                  </a:cubicBezTo>
                  <a:cubicBezTo>
                    <a:pt x="116" y="606"/>
                    <a:pt x="116" y="606"/>
                    <a:pt x="116" y="606"/>
                  </a:cubicBezTo>
                  <a:cubicBezTo>
                    <a:pt x="116" y="596"/>
                    <a:pt x="116" y="596"/>
                    <a:pt x="116" y="596"/>
                  </a:cubicBezTo>
                  <a:cubicBezTo>
                    <a:pt x="116" y="581"/>
                    <a:pt x="103" y="568"/>
                    <a:pt x="88" y="568"/>
                  </a:cubicBezTo>
                  <a:cubicBezTo>
                    <a:pt x="77" y="568"/>
                    <a:pt x="77" y="568"/>
                    <a:pt x="77" y="568"/>
                  </a:cubicBezTo>
                  <a:cubicBezTo>
                    <a:pt x="77" y="547"/>
                    <a:pt x="77" y="547"/>
                    <a:pt x="77" y="547"/>
                  </a:cubicBezTo>
                  <a:cubicBezTo>
                    <a:pt x="77" y="540"/>
                    <a:pt x="71" y="533"/>
                    <a:pt x="63" y="533"/>
                  </a:cubicBezTo>
                  <a:cubicBezTo>
                    <a:pt x="25" y="533"/>
                    <a:pt x="25" y="533"/>
                    <a:pt x="25" y="533"/>
                  </a:cubicBezTo>
                  <a:cubicBezTo>
                    <a:pt x="25" y="507"/>
                    <a:pt x="25" y="507"/>
                    <a:pt x="25" y="507"/>
                  </a:cubicBezTo>
                  <a:cubicBezTo>
                    <a:pt x="25" y="507"/>
                    <a:pt x="25" y="507"/>
                    <a:pt x="25" y="507"/>
                  </a:cubicBezTo>
                  <a:cubicBezTo>
                    <a:pt x="29" y="507"/>
                    <a:pt x="32" y="504"/>
                    <a:pt x="32" y="501"/>
                  </a:cubicBezTo>
                  <a:cubicBezTo>
                    <a:pt x="32" y="497"/>
                    <a:pt x="29" y="495"/>
                    <a:pt x="25" y="495"/>
                  </a:cubicBezTo>
                  <a:cubicBezTo>
                    <a:pt x="25" y="495"/>
                    <a:pt x="25" y="495"/>
                    <a:pt x="25" y="495"/>
                  </a:cubicBezTo>
                  <a:cubicBezTo>
                    <a:pt x="25" y="436"/>
                    <a:pt x="25" y="436"/>
                    <a:pt x="25" y="436"/>
                  </a:cubicBezTo>
                  <a:cubicBezTo>
                    <a:pt x="31" y="436"/>
                    <a:pt x="31" y="436"/>
                    <a:pt x="31" y="436"/>
                  </a:cubicBezTo>
                  <a:cubicBezTo>
                    <a:pt x="37" y="436"/>
                    <a:pt x="41" y="431"/>
                    <a:pt x="41" y="425"/>
                  </a:cubicBezTo>
                  <a:cubicBezTo>
                    <a:pt x="41" y="420"/>
                    <a:pt x="38" y="416"/>
                    <a:pt x="33" y="415"/>
                  </a:cubicBezTo>
                  <a:cubicBezTo>
                    <a:pt x="40" y="409"/>
                    <a:pt x="44" y="402"/>
                    <a:pt x="44" y="393"/>
                  </a:cubicBezTo>
                  <a:cubicBezTo>
                    <a:pt x="44" y="393"/>
                    <a:pt x="44" y="393"/>
                    <a:pt x="44" y="393"/>
                  </a:cubicBezTo>
                  <a:cubicBezTo>
                    <a:pt x="55" y="393"/>
                    <a:pt x="55" y="393"/>
                    <a:pt x="55" y="393"/>
                  </a:cubicBezTo>
                  <a:cubicBezTo>
                    <a:pt x="68" y="393"/>
                    <a:pt x="78" y="382"/>
                    <a:pt x="78" y="369"/>
                  </a:cubicBezTo>
                  <a:cubicBezTo>
                    <a:pt x="78" y="358"/>
                    <a:pt x="70" y="349"/>
                    <a:pt x="59" y="347"/>
                  </a:cubicBezTo>
                  <a:cubicBezTo>
                    <a:pt x="66" y="341"/>
                    <a:pt x="73" y="334"/>
                    <a:pt x="79" y="326"/>
                  </a:cubicBezTo>
                  <a:cubicBezTo>
                    <a:pt x="175" y="282"/>
                    <a:pt x="223" y="178"/>
                    <a:pt x="231" y="120"/>
                  </a:cubicBezTo>
                  <a:cubicBezTo>
                    <a:pt x="235" y="90"/>
                    <a:pt x="230" y="69"/>
                    <a:pt x="216" y="58"/>
                  </a:cubicBezTo>
                  <a:close/>
                  <a:moveTo>
                    <a:pt x="203" y="117"/>
                  </a:moveTo>
                  <a:cubicBezTo>
                    <a:pt x="197" y="163"/>
                    <a:pt x="164" y="233"/>
                    <a:pt x="106" y="277"/>
                  </a:cubicBezTo>
                  <a:cubicBezTo>
                    <a:pt x="130" y="219"/>
                    <a:pt x="141" y="144"/>
                    <a:pt x="146" y="90"/>
                  </a:cubicBezTo>
                  <a:cubicBezTo>
                    <a:pt x="163" y="80"/>
                    <a:pt x="185" y="71"/>
                    <a:pt x="199" y="81"/>
                  </a:cubicBezTo>
                  <a:cubicBezTo>
                    <a:pt x="203" y="83"/>
                    <a:pt x="206" y="95"/>
                    <a:pt x="203" y="117"/>
                  </a:cubicBezTo>
                  <a:close/>
                </a:path>
              </a:pathLst>
            </a:custGeom>
            <a:solidFill>
              <a:schemeClr val="tx1">
                <a:lumMod val="95000"/>
                <a:lumOff val="5000"/>
                <a:alpha val="5000"/>
              </a:schemeClr>
            </a:solidFill>
            <a:ln>
              <a:noFill/>
            </a:ln>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 name="Group 11"/>
          <p:cNvGrpSpPr>
            <a:grpSpLocks/>
          </p:cNvGrpSpPr>
          <p:nvPr/>
        </p:nvGrpSpPr>
        <p:grpSpPr>
          <a:xfrm>
            <a:off x="2561157" y="2115126"/>
            <a:ext cx="2442936" cy="3701418"/>
            <a:chOff x="7458076" y="2008188"/>
            <a:chExt cx="1768475" cy="2838450"/>
          </a:xfrm>
        </p:grpSpPr>
        <p:sp>
          <p:nvSpPr>
            <p:cNvPr id="13" name="Freeform 5"/>
            <p:cNvSpPr>
              <a:spLocks/>
            </p:cNvSpPr>
            <p:nvPr/>
          </p:nvSpPr>
          <p:spPr bwMode="auto">
            <a:xfrm>
              <a:off x="7458076" y="2105026"/>
              <a:ext cx="676275" cy="1149350"/>
            </a:xfrm>
            <a:custGeom>
              <a:avLst/>
              <a:gdLst>
                <a:gd name="T0" fmla="*/ 170 w 180"/>
                <a:gd name="T1" fmla="*/ 305 h 305"/>
                <a:gd name="T2" fmla="*/ 4 w 180"/>
                <a:gd name="T3" fmla="*/ 94 h 305"/>
                <a:gd name="T4" fmla="*/ 20 w 180"/>
                <a:gd name="T5" fmla="*/ 32 h 305"/>
                <a:gd name="T6" fmla="*/ 128 w 180"/>
                <a:gd name="T7" fmla="*/ 59 h 305"/>
                <a:gd name="T8" fmla="*/ 109 w 180"/>
                <a:gd name="T9" fmla="*/ 79 h 305"/>
                <a:gd name="T10" fmla="*/ 36 w 180"/>
                <a:gd name="T11" fmla="*/ 55 h 305"/>
                <a:gd name="T12" fmla="*/ 32 w 180"/>
                <a:gd name="T13" fmla="*/ 91 h 305"/>
                <a:gd name="T14" fmla="*/ 180 w 180"/>
                <a:gd name="T15" fmla="*/ 279 h 305"/>
                <a:gd name="T16" fmla="*/ 17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70" y="305"/>
                  </a:moveTo>
                  <a:cubicBezTo>
                    <a:pt x="65" y="266"/>
                    <a:pt x="13" y="155"/>
                    <a:pt x="4" y="94"/>
                  </a:cubicBezTo>
                  <a:cubicBezTo>
                    <a:pt x="0" y="64"/>
                    <a:pt x="6" y="43"/>
                    <a:pt x="20" y="32"/>
                  </a:cubicBezTo>
                  <a:cubicBezTo>
                    <a:pt x="64" y="0"/>
                    <a:pt x="126" y="56"/>
                    <a:pt x="128" y="59"/>
                  </a:cubicBezTo>
                  <a:cubicBezTo>
                    <a:pt x="109" y="79"/>
                    <a:pt x="109" y="79"/>
                    <a:pt x="109" y="79"/>
                  </a:cubicBezTo>
                  <a:cubicBezTo>
                    <a:pt x="109" y="79"/>
                    <a:pt x="62" y="36"/>
                    <a:pt x="36" y="55"/>
                  </a:cubicBezTo>
                  <a:cubicBezTo>
                    <a:pt x="33" y="57"/>
                    <a:pt x="29" y="69"/>
                    <a:pt x="32" y="91"/>
                  </a:cubicBezTo>
                  <a:cubicBezTo>
                    <a:pt x="40" y="149"/>
                    <a:pt x="91" y="246"/>
                    <a:pt x="180" y="279"/>
                  </a:cubicBezTo>
                  <a:lnTo>
                    <a:pt x="170" y="305"/>
                  </a:ln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6"/>
            <p:cNvSpPr>
              <a:spLocks/>
            </p:cNvSpPr>
            <p:nvPr/>
          </p:nvSpPr>
          <p:spPr bwMode="auto">
            <a:xfrm>
              <a:off x="8551863" y="2105026"/>
              <a:ext cx="674688" cy="1149350"/>
            </a:xfrm>
            <a:custGeom>
              <a:avLst/>
              <a:gdLst>
                <a:gd name="T0" fmla="*/ 10 w 180"/>
                <a:gd name="T1" fmla="*/ 305 h 305"/>
                <a:gd name="T2" fmla="*/ 0 w 180"/>
                <a:gd name="T3" fmla="*/ 279 h 305"/>
                <a:gd name="T4" fmla="*/ 148 w 180"/>
                <a:gd name="T5" fmla="*/ 91 h 305"/>
                <a:gd name="T6" fmla="*/ 144 w 180"/>
                <a:gd name="T7" fmla="*/ 55 h 305"/>
                <a:gd name="T8" fmla="*/ 71 w 180"/>
                <a:gd name="T9" fmla="*/ 79 h 305"/>
                <a:gd name="T10" fmla="*/ 52 w 180"/>
                <a:gd name="T11" fmla="*/ 59 h 305"/>
                <a:gd name="T12" fmla="*/ 161 w 180"/>
                <a:gd name="T13" fmla="*/ 32 h 305"/>
                <a:gd name="T14" fmla="*/ 176 w 180"/>
                <a:gd name="T15" fmla="*/ 94 h 305"/>
                <a:gd name="T16" fmla="*/ 10 w 180"/>
                <a:gd name="T17" fmla="*/ 305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305">
                  <a:moveTo>
                    <a:pt x="10" y="305"/>
                  </a:moveTo>
                  <a:cubicBezTo>
                    <a:pt x="0" y="279"/>
                    <a:pt x="0" y="279"/>
                    <a:pt x="0" y="279"/>
                  </a:cubicBezTo>
                  <a:cubicBezTo>
                    <a:pt x="89" y="246"/>
                    <a:pt x="140" y="149"/>
                    <a:pt x="148" y="91"/>
                  </a:cubicBezTo>
                  <a:cubicBezTo>
                    <a:pt x="151" y="69"/>
                    <a:pt x="148" y="57"/>
                    <a:pt x="144" y="55"/>
                  </a:cubicBezTo>
                  <a:cubicBezTo>
                    <a:pt x="123" y="39"/>
                    <a:pt x="84" y="68"/>
                    <a:pt x="71" y="79"/>
                  </a:cubicBezTo>
                  <a:cubicBezTo>
                    <a:pt x="52" y="59"/>
                    <a:pt x="52" y="59"/>
                    <a:pt x="52" y="59"/>
                  </a:cubicBezTo>
                  <a:cubicBezTo>
                    <a:pt x="55" y="56"/>
                    <a:pt x="116" y="0"/>
                    <a:pt x="161" y="32"/>
                  </a:cubicBezTo>
                  <a:cubicBezTo>
                    <a:pt x="175" y="43"/>
                    <a:pt x="180" y="64"/>
                    <a:pt x="176" y="94"/>
                  </a:cubicBezTo>
                  <a:cubicBezTo>
                    <a:pt x="168" y="155"/>
                    <a:pt x="115" y="266"/>
                    <a:pt x="10" y="305"/>
                  </a:cubicBez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
            <p:cNvSpPr>
              <a:spLocks/>
            </p:cNvSpPr>
            <p:nvPr/>
          </p:nvSpPr>
          <p:spPr bwMode="auto">
            <a:xfrm>
              <a:off x="8054976" y="4014788"/>
              <a:ext cx="579438" cy="225425"/>
            </a:xfrm>
            <a:custGeom>
              <a:avLst/>
              <a:gdLst>
                <a:gd name="T0" fmla="*/ 154 w 154"/>
                <a:gd name="T1" fmla="*/ 46 h 60"/>
                <a:gd name="T2" fmla="*/ 140 w 154"/>
                <a:gd name="T3" fmla="*/ 60 h 60"/>
                <a:gd name="T4" fmla="*/ 14 w 154"/>
                <a:gd name="T5" fmla="*/ 60 h 60"/>
                <a:gd name="T6" fmla="*/ 0 w 154"/>
                <a:gd name="T7" fmla="*/ 46 h 60"/>
                <a:gd name="T8" fmla="*/ 0 w 154"/>
                <a:gd name="T9" fmla="*/ 14 h 60"/>
                <a:gd name="T10" fmla="*/ 14 w 154"/>
                <a:gd name="T11" fmla="*/ 0 h 60"/>
                <a:gd name="T12" fmla="*/ 140 w 154"/>
                <a:gd name="T13" fmla="*/ 0 h 60"/>
                <a:gd name="T14" fmla="*/ 154 w 154"/>
                <a:gd name="T15" fmla="*/ 14 h 60"/>
                <a:gd name="T16" fmla="*/ 154 w 154"/>
                <a:gd name="T17" fmla="*/ 4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60">
                  <a:moveTo>
                    <a:pt x="154" y="46"/>
                  </a:moveTo>
                  <a:cubicBezTo>
                    <a:pt x="154" y="54"/>
                    <a:pt x="148" y="60"/>
                    <a:pt x="140" y="60"/>
                  </a:cubicBezTo>
                  <a:cubicBezTo>
                    <a:pt x="14" y="60"/>
                    <a:pt x="14" y="60"/>
                    <a:pt x="14" y="60"/>
                  </a:cubicBezTo>
                  <a:cubicBezTo>
                    <a:pt x="6" y="60"/>
                    <a:pt x="0" y="54"/>
                    <a:pt x="0" y="46"/>
                  </a:cubicBezTo>
                  <a:cubicBezTo>
                    <a:pt x="0" y="14"/>
                    <a:pt x="0" y="14"/>
                    <a:pt x="0" y="14"/>
                  </a:cubicBezTo>
                  <a:cubicBezTo>
                    <a:pt x="0" y="7"/>
                    <a:pt x="6" y="0"/>
                    <a:pt x="14" y="0"/>
                  </a:cubicBezTo>
                  <a:cubicBezTo>
                    <a:pt x="140" y="0"/>
                    <a:pt x="140" y="0"/>
                    <a:pt x="140" y="0"/>
                  </a:cubicBezTo>
                  <a:cubicBezTo>
                    <a:pt x="148" y="0"/>
                    <a:pt x="154" y="7"/>
                    <a:pt x="154" y="14"/>
                  </a:cubicBezTo>
                  <a:lnTo>
                    <a:pt x="154" y="46"/>
                  </a:lnTo>
                  <a:close/>
                </a:path>
              </a:pathLst>
            </a:custGeom>
            <a:solidFill>
              <a:srgbClr val="F8E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8"/>
            <p:cNvSpPr>
              <a:spLocks/>
            </p:cNvSpPr>
            <p:nvPr/>
          </p:nvSpPr>
          <p:spPr bwMode="auto">
            <a:xfrm>
              <a:off x="7908926" y="4146551"/>
              <a:ext cx="871538" cy="387350"/>
            </a:xfrm>
            <a:custGeom>
              <a:avLst/>
              <a:gdLst>
                <a:gd name="T0" fmla="*/ 232 w 232"/>
                <a:gd name="T1" fmla="*/ 75 h 103"/>
                <a:gd name="T2" fmla="*/ 204 w 232"/>
                <a:gd name="T3" fmla="*/ 103 h 103"/>
                <a:gd name="T4" fmla="*/ 28 w 232"/>
                <a:gd name="T5" fmla="*/ 103 h 103"/>
                <a:gd name="T6" fmla="*/ 0 w 232"/>
                <a:gd name="T7" fmla="*/ 75 h 103"/>
                <a:gd name="T8" fmla="*/ 0 w 232"/>
                <a:gd name="T9" fmla="*/ 28 h 103"/>
                <a:gd name="T10" fmla="*/ 28 w 232"/>
                <a:gd name="T11" fmla="*/ 0 h 103"/>
                <a:gd name="T12" fmla="*/ 204 w 232"/>
                <a:gd name="T13" fmla="*/ 0 h 103"/>
                <a:gd name="T14" fmla="*/ 232 w 232"/>
                <a:gd name="T15" fmla="*/ 28 h 103"/>
                <a:gd name="T16" fmla="*/ 232 w 232"/>
                <a:gd name="T17" fmla="*/ 7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03">
                  <a:moveTo>
                    <a:pt x="232" y="75"/>
                  </a:moveTo>
                  <a:cubicBezTo>
                    <a:pt x="232" y="91"/>
                    <a:pt x="219" y="103"/>
                    <a:pt x="204" y="103"/>
                  </a:cubicBezTo>
                  <a:cubicBezTo>
                    <a:pt x="28" y="103"/>
                    <a:pt x="28" y="103"/>
                    <a:pt x="28" y="103"/>
                  </a:cubicBezTo>
                  <a:cubicBezTo>
                    <a:pt x="12" y="103"/>
                    <a:pt x="0" y="91"/>
                    <a:pt x="0" y="75"/>
                  </a:cubicBezTo>
                  <a:cubicBezTo>
                    <a:pt x="0" y="28"/>
                    <a:pt x="0" y="28"/>
                    <a:pt x="0" y="28"/>
                  </a:cubicBezTo>
                  <a:cubicBezTo>
                    <a:pt x="0" y="13"/>
                    <a:pt x="12" y="0"/>
                    <a:pt x="28" y="0"/>
                  </a:cubicBezTo>
                  <a:cubicBezTo>
                    <a:pt x="204" y="0"/>
                    <a:pt x="204" y="0"/>
                    <a:pt x="204" y="0"/>
                  </a:cubicBezTo>
                  <a:cubicBezTo>
                    <a:pt x="219" y="0"/>
                    <a:pt x="232" y="13"/>
                    <a:pt x="232" y="28"/>
                  </a:cubicBezTo>
                  <a:lnTo>
                    <a:pt x="232" y="75"/>
                  </a:ln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7" name="Rectangle 9"/>
            <p:cNvSpPr>
              <a:spLocks noChangeArrowheads="1"/>
            </p:cNvSpPr>
            <p:nvPr/>
          </p:nvSpPr>
          <p:spPr bwMode="auto">
            <a:xfrm>
              <a:off x="8250238" y="3408363"/>
              <a:ext cx="188913" cy="661988"/>
            </a:xfrm>
            <a:prstGeom prst="rect">
              <a:avLst/>
            </a:prstGeom>
            <a:solidFill>
              <a:srgbClr val="F8E2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10"/>
            <p:cNvSpPr>
              <a:spLocks/>
            </p:cNvSpPr>
            <p:nvPr/>
          </p:nvSpPr>
          <p:spPr bwMode="auto">
            <a:xfrm>
              <a:off x="7777163" y="2074863"/>
              <a:ext cx="1130300" cy="1322388"/>
            </a:xfrm>
            <a:custGeom>
              <a:avLst/>
              <a:gdLst>
                <a:gd name="T0" fmla="*/ 151 w 301"/>
                <a:gd name="T1" fmla="*/ 0 h 351"/>
                <a:gd name="T2" fmla="*/ 0 w 301"/>
                <a:gd name="T3" fmla="*/ 0 h 351"/>
                <a:gd name="T4" fmla="*/ 151 w 301"/>
                <a:gd name="T5" fmla="*/ 351 h 351"/>
                <a:gd name="T6" fmla="*/ 301 w 301"/>
                <a:gd name="T7" fmla="*/ 0 h 351"/>
                <a:gd name="T8" fmla="*/ 151 w 301"/>
                <a:gd name="T9" fmla="*/ 0 h 351"/>
              </a:gdLst>
              <a:ahLst/>
              <a:cxnLst>
                <a:cxn ang="0">
                  <a:pos x="T0" y="T1"/>
                </a:cxn>
                <a:cxn ang="0">
                  <a:pos x="T2" y="T3"/>
                </a:cxn>
                <a:cxn ang="0">
                  <a:pos x="T4" y="T5"/>
                </a:cxn>
                <a:cxn ang="0">
                  <a:pos x="T6" y="T7"/>
                </a:cxn>
                <a:cxn ang="0">
                  <a:pos x="T8" y="T9"/>
                </a:cxn>
              </a:cxnLst>
              <a:rect l="0" t="0" r="r" b="b"/>
              <a:pathLst>
                <a:path w="301" h="351">
                  <a:moveTo>
                    <a:pt x="151" y="0"/>
                  </a:moveTo>
                  <a:cubicBezTo>
                    <a:pt x="0" y="0"/>
                    <a:pt x="0" y="0"/>
                    <a:pt x="0" y="0"/>
                  </a:cubicBezTo>
                  <a:cubicBezTo>
                    <a:pt x="0" y="0"/>
                    <a:pt x="1" y="351"/>
                    <a:pt x="151" y="351"/>
                  </a:cubicBezTo>
                  <a:cubicBezTo>
                    <a:pt x="301" y="351"/>
                    <a:pt x="301" y="0"/>
                    <a:pt x="301" y="0"/>
                  </a:cubicBezTo>
                  <a:lnTo>
                    <a:pt x="151" y="0"/>
                  </a:lnTo>
                  <a:close/>
                </a:path>
              </a:pathLst>
            </a:custGeom>
            <a:solidFill>
              <a:srgbClr val="F8E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19" name="Oval 11"/>
            <p:cNvSpPr>
              <a:spLocks noChangeArrowheads="1"/>
            </p:cNvSpPr>
            <p:nvPr/>
          </p:nvSpPr>
          <p:spPr bwMode="auto">
            <a:xfrm>
              <a:off x="8175626" y="3367088"/>
              <a:ext cx="333375" cy="241300"/>
            </a:xfrm>
            <a:prstGeom prst="ellipse">
              <a:avLst/>
            </a:prstGeom>
            <a:solidFill>
              <a:srgbClr val="F8E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0" name="Rectangle 12"/>
            <p:cNvSpPr>
              <a:spLocks noChangeArrowheads="1"/>
            </p:cNvSpPr>
            <p:nvPr/>
          </p:nvSpPr>
          <p:spPr bwMode="auto">
            <a:xfrm>
              <a:off x="7845426" y="4289426"/>
              <a:ext cx="998538" cy="384175"/>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1" name="Rectangle 13"/>
            <p:cNvSpPr>
              <a:spLocks noChangeArrowheads="1"/>
            </p:cNvSpPr>
            <p:nvPr/>
          </p:nvSpPr>
          <p:spPr bwMode="auto">
            <a:xfrm>
              <a:off x="7721601" y="4459288"/>
              <a:ext cx="1246188" cy="387350"/>
            </a:xfrm>
            <a:prstGeom prst="rect">
              <a:avLst/>
            </a:prstGeom>
            <a:solidFill>
              <a:srgbClr val="3C4C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14"/>
            <p:cNvSpPr>
              <a:spLocks/>
            </p:cNvSpPr>
            <p:nvPr/>
          </p:nvSpPr>
          <p:spPr bwMode="auto">
            <a:xfrm>
              <a:off x="8058151" y="4519613"/>
              <a:ext cx="568325" cy="252413"/>
            </a:xfrm>
            <a:custGeom>
              <a:avLst/>
              <a:gdLst>
                <a:gd name="T0" fmla="*/ 151 w 151"/>
                <a:gd name="T1" fmla="*/ 62 h 67"/>
                <a:gd name="T2" fmla="*/ 146 w 151"/>
                <a:gd name="T3" fmla="*/ 67 h 67"/>
                <a:gd name="T4" fmla="*/ 6 w 151"/>
                <a:gd name="T5" fmla="*/ 67 h 67"/>
                <a:gd name="T6" fmla="*/ 0 w 151"/>
                <a:gd name="T7" fmla="*/ 62 h 67"/>
                <a:gd name="T8" fmla="*/ 0 w 151"/>
                <a:gd name="T9" fmla="*/ 5 h 67"/>
                <a:gd name="T10" fmla="*/ 6 w 151"/>
                <a:gd name="T11" fmla="*/ 0 h 67"/>
                <a:gd name="T12" fmla="*/ 146 w 151"/>
                <a:gd name="T13" fmla="*/ 0 h 67"/>
                <a:gd name="T14" fmla="*/ 151 w 151"/>
                <a:gd name="T15" fmla="*/ 5 h 67"/>
                <a:gd name="T16" fmla="*/ 151 w 151"/>
                <a:gd name="T17" fmla="*/ 6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67">
                  <a:moveTo>
                    <a:pt x="151" y="62"/>
                  </a:moveTo>
                  <a:cubicBezTo>
                    <a:pt x="151" y="65"/>
                    <a:pt x="149" y="67"/>
                    <a:pt x="146" y="67"/>
                  </a:cubicBezTo>
                  <a:cubicBezTo>
                    <a:pt x="6" y="67"/>
                    <a:pt x="6" y="67"/>
                    <a:pt x="6" y="67"/>
                  </a:cubicBezTo>
                  <a:cubicBezTo>
                    <a:pt x="3" y="67"/>
                    <a:pt x="0" y="65"/>
                    <a:pt x="0" y="62"/>
                  </a:cubicBezTo>
                  <a:cubicBezTo>
                    <a:pt x="0" y="5"/>
                    <a:pt x="0" y="5"/>
                    <a:pt x="0" y="5"/>
                  </a:cubicBezTo>
                  <a:cubicBezTo>
                    <a:pt x="0" y="2"/>
                    <a:pt x="3" y="0"/>
                    <a:pt x="6" y="0"/>
                  </a:cubicBezTo>
                  <a:cubicBezTo>
                    <a:pt x="146" y="0"/>
                    <a:pt x="146" y="0"/>
                    <a:pt x="146" y="0"/>
                  </a:cubicBezTo>
                  <a:cubicBezTo>
                    <a:pt x="149" y="0"/>
                    <a:pt x="151" y="2"/>
                    <a:pt x="151" y="5"/>
                  </a:cubicBezTo>
                  <a:lnTo>
                    <a:pt x="151" y="62"/>
                  </a:lnTo>
                  <a:close/>
                </a:path>
              </a:pathLst>
            </a:custGeom>
            <a:solidFill>
              <a:srgbClr val="F8E2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3" name="Oval 15"/>
            <p:cNvSpPr>
              <a:spLocks noChangeArrowheads="1"/>
            </p:cNvSpPr>
            <p:nvPr/>
          </p:nvSpPr>
          <p:spPr bwMode="auto">
            <a:xfrm>
              <a:off x="8562976" y="45418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4" name="Oval 16"/>
            <p:cNvSpPr>
              <a:spLocks noChangeArrowheads="1"/>
            </p:cNvSpPr>
            <p:nvPr/>
          </p:nvSpPr>
          <p:spPr bwMode="auto">
            <a:xfrm>
              <a:off x="8562976" y="4706938"/>
              <a:ext cx="41275"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5" name="Oval 17"/>
            <p:cNvSpPr>
              <a:spLocks noChangeArrowheads="1"/>
            </p:cNvSpPr>
            <p:nvPr/>
          </p:nvSpPr>
          <p:spPr bwMode="auto">
            <a:xfrm>
              <a:off x="8085138" y="4541838"/>
              <a:ext cx="38100"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6" name="Oval 18"/>
            <p:cNvSpPr>
              <a:spLocks noChangeArrowheads="1"/>
            </p:cNvSpPr>
            <p:nvPr/>
          </p:nvSpPr>
          <p:spPr bwMode="auto">
            <a:xfrm>
              <a:off x="8085138" y="4706938"/>
              <a:ext cx="38100" cy="41275"/>
            </a:xfrm>
            <a:prstGeom prst="ellipse">
              <a:avLst/>
            </a:prstGeom>
            <a:solidFill>
              <a:srgbClr val="B59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19"/>
            <p:cNvSpPr>
              <a:spLocks/>
            </p:cNvSpPr>
            <p:nvPr/>
          </p:nvSpPr>
          <p:spPr bwMode="auto">
            <a:xfrm>
              <a:off x="8186738" y="3570288"/>
              <a:ext cx="311150" cy="79375"/>
            </a:xfrm>
            <a:custGeom>
              <a:avLst/>
              <a:gdLst>
                <a:gd name="T0" fmla="*/ 83 w 83"/>
                <a:gd name="T1" fmla="*/ 10 h 21"/>
                <a:gd name="T2" fmla="*/ 73 w 83"/>
                <a:gd name="T3" fmla="*/ 21 h 21"/>
                <a:gd name="T4" fmla="*/ 11 w 83"/>
                <a:gd name="T5" fmla="*/ 21 h 21"/>
                <a:gd name="T6" fmla="*/ 0 w 83"/>
                <a:gd name="T7" fmla="*/ 10 h 21"/>
                <a:gd name="T8" fmla="*/ 0 w 83"/>
                <a:gd name="T9" fmla="*/ 10 h 21"/>
                <a:gd name="T10" fmla="*/ 11 w 83"/>
                <a:gd name="T11" fmla="*/ 0 h 21"/>
                <a:gd name="T12" fmla="*/ 73 w 83"/>
                <a:gd name="T13" fmla="*/ 0 h 21"/>
                <a:gd name="T14" fmla="*/ 83 w 83"/>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21">
                  <a:moveTo>
                    <a:pt x="83" y="10"/>
                  </a:moveTo>
                  <a:cubicBezTo>
                    <a:pt x="83" y="16"/>
                    <a:pt x="79" y="21"/>
                    <a:pt x="73" y="21"/>
                  </a:cubicBezTo>
                  <a:cubicBezTo>
                    <a:pt x="11" y="21"/>
                    <a:pt x="11" y="21"/>
                    <a:pt x="11" y="21"/>
                  </a:cubicBezTo>
                  <a:cubicBezTo>
                    <a:pt x="5" y="21"/>
                    <a:pt x="0" y="16"/>
                    <a:pt x="0" y="10"/>
                  </a:cubicBezTo>
                  <a:cubicBezTo>
                    <a:pt x="0" y="10"/>
                    <a:pt x="0" y="10"/>
                    <a:pt x="0" y="10"/>
                  </a:cubicBezTo>
                  <a:cubicBezTo>
                    <a:pt x="0" y="4"/>
                    <a:pt x="5" y="0"/>
                    <a:pt x="11" y="0"/>
                  </a:cubicBezTo>
                  <a:cubicBezTo>
                    <a:pt x="73" y="0"/>
                    <a:pt x="73" y="0"/>
                    <a:pt x="73" y="0"/>
                  </a:cubicBezTo>
                  <a:cubicBezTo>
                    <a:pt x="79" y="0"/>
                    <a:pt x="83" y="4"/>
                    <a:pt x="83" y="10"/>
                  </a:cubicBez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20"/>
            <p:cNvSpPr>
              <a:spLocks/>
            </p:cNvSpPr>
            <p:nvPr/>
          </p:nvSpPr>
          <p:spPr bwMode="auto">
            <a:xfrm>
              <a:off x="8047038" y="3309938"/>
              <a:ext cx="590550" cy="177800"/>
            </a:xfrm>
            <a:custGeom>
              <a:avLst/>
              <a:gdLst>
                <a:gd name="T0" fmla="*/ 157 w 157"/>
                <a:gd name="T1" fmla="*/ 23 h 47"/>
                <a:gd name="T2" fmla="*/ 134 w 157"/>
                <a:gd name="T3" fmla="*/ 47 h 47"/>
                <a:gd name="T4" fmla="*/ 24 w 157"/>
                <a:gd name="T5" fmla="*/ 47 h 47"/>
                <a:gd name="T6" fmla="*/ 0 w 157"/>
                <a:gd name="T7" fmla="*/ 23 h 47"/>
                <a:gd name="T8" fmla="*/ 0 w 157"/>
                <a:gd name="T9" fmla="*/ 23 h 47"/>
                <a:gd name="T10" fmla="*/ 24 w 157"/>
                <a:gd name="T11" fmla="*/ 0 h 47"/>
                <a:gd name="T12" fmla="*/ 134 w 157"/>
                <a:gd name="T13" fmla="*/ 0 h 47"/>
                <a:gd name="T14" fmla="*/ 157 w 15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47">
                  <a:moveTo>
                    <a:pt x="157" y="23"/>
                  </a:moveTo>
                  <a:cubicBezTo>
                    <a:pt x="157" y="36"/>
                    <a:pt x="147" y="47"/>
                    <a:pt x="134" y="47"/>
                  </a:cubicBezTo>
                  <a:cubicBezTo>
                    <a:pt x="24" y="47"/>
                    <a:pt x="24" y="47"/>
                    <a:pt x="24" y="47"/>
                  </a:cubicBezTo>
                  <a:cubicBezTo>
                    <a:pt x="11" y="47"/>
                    <a:pt x="0" y="36"/>
                    <a:pt x="0" y="23"/>
                  </a:cubicBezTo>
                  <a:cubicBezTo>
                    <a:pt x="0" y="23"/>
                    <a:pt x="0" y="23"/>
                    <a:pt x="0" y="23"/>
                  </a:cubicBezTo>
                  <a:cubicBezTo>
                    <a:pt x="0" y="11"/>
                    <a:pt x="11" y="0"/>
                    <a:pt x="24" y="0"/>
                  </a:cubicBezTo>
                  <a:cubicBezTo>
                    <a:pt x="134" y="0"/>
                    <a:pt x="134" y="0"/>
                    <a:pt x="134" y="0"/>
                  </a:cubicBezTo>
                  <a:cubicBezTo>
                    <a:pt x="147" y="0"/>
                    <a:pt x="157" y="11"/>
                    <a:pt x="157" y="23"/>
                  </a:cubicBez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29" name="Freeform 21"/>
            <p:cNvSpPr>
              <a:spLocks/>
            </p:cNvSpPr>
            <p:nvPr/>
          </p:nvSpPr>
          <p:spPr bwMode="auto">
            <a:xfrm>
              <a:off x="8224838" y="3871913"/>
              <a:ext cx="239713" cy="44450"/>
            </a:xfrm>
            <a:custGeom>
              <a:avLst/>
              <a:gdLst>
                <a:gd name="T0" fmla="*/ 64 w 64"/>
                <a:gd name="T1" fmla="*/ 6 h 12"/>
                <a:gd name="T2" fmla="*/ 57 w 64"/>
                <a:gd name="T3" fmla="*/ 12 h 12"/>
                <a:gd name="T4" fmla="*/ 6 w 64"/>
                <a:gd name="T5" fmla="*/ 12 h 12"/>
                <a:gd name="T6" fmla="*/ 0 w 64"/>
                <a:gd name="T7" fmla="*/ 6 h 12"/>
                <a:gd name="T8" fmla="*/ 0 w 64"/>
                <a:gd name="T9" fmla="*/ 6 h 12"/>
                <a:gd name="T10" fmla="*/ 6 w 64"/>
                <a:gd name="T11" fmla="*/ 0 h 12"/>
                <a:gd name="T12" fmla="*/ 57 w 64"/>
                <a:gd name="T13" fmla="*/ 0 h 12"/>
                <a:gd name="T14" fmla="*/ 64 w 64"/>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2">
                  <a:moveTo>
                    <a:pt x="64" y="6"/>
                  </a:moveTo>
                  <a:cubicBezTo>
                    <a:pt x="64" y="9"/>
                    <a:pt x="61" y="12"/>
                    <a:pt x="57" y="12"/>
                  </a:cubicBezTo>
                  <a:cubicBezTo>
                    <a:pt x="6" y="12"/>
                    <a:pt x="6" y="12"/>
                    <a:pt x="6" y="12"/>
                  </a:cubicBezTo>
                  <a:cubicBezTo>
                    <a:pt x="3" y="12"/>
                    <a:pt x="0" y="9"/>
                    <a:pt x="0" y="6"/>
                  </a:cubicBezTo>
                  <a:cubicBezTo>
                    <a:pt x="0" y="6"/>
                    <a:pt x="0" y="6"/>
                    <a:pt x="0" y="6"/>
                  </a:cubicBezTo>
                  <a:cubicBezTo>
                    <a:pt x="0" y="2"/>
                    <a:pt x="3" y="0"/>
                    <a:pt x="6" y="0"/>
                  </a:cubicBezTo>
                  <a:cubicBezTo>
                    <a:pt x="57" y="0"/>
                    <a:pt x="57" y="0"/>
                    <a:pt x="57" y="0"/>
                  </a:cubicBezTo>
                  <a:cubicBezTo>
                    <a:pt x="61" y="0"/>
                    <a:pt x="64" y="2"/>
                    <a:pt x="64" y="6"/>
                  </a:cubicBez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0" name="Freeform 22"/>
            <p:cNvSpPr>
              <a:spLocks/>
            </p:cNvSpPr>
            <p:nvPr/>
          </p:nvSpPr>
          <p:spPr bwMode="auto">
            <a:xfrm>
              <a:off x="7708901" y="2008188"/>
              <a:ext cx="1270000" cy="134938"/>
            </a:xfrm>
            <a:custGeom>
              <a:avLst/>
              <a:gdLst>
                <a:gd name="T0" fmla="*/ 338 w 338"/>
                <a:gd name="T1" fmla="*/ 18 h 36"/>
                <a:gd name="T2" fmla="*/ 320 w 338"/>
                <a:gd name="T3" fmla="*/ 36 h 36"/>
                <a:gd name="T4" fmla="*/ 18 w 338"/>
                <a:gd name="T5" fmla="*/ 36 h 36"/>
                <a:gd name="T6" fmla="*/ 0 w 338"/>
                <a:gd name="T7" fmla="*/ 18 h 36"/>
                <a:gd name="T8" fmla="*/ 0 w 338"/>
                <a:gd name="T9" fmla="*/ 18 h 36"/>
                <a:gd name="T10" fmla="*/ 18 w 338"/>
                <a:gd name="T11" fmla="*/ 0 h 36"/>
                <a:gd name="T12" fmla="*/ 320 w 338"/>
                <a:gd name="T13" fmla="*/ 0 h 36"/>
                <a:gd name="T14" fmla="*/ 338 w 338"/>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36">
                  <a:moveTo>
                    <a:pt x="338" y="18"/>
                  </a:moveTo>
                  <a:cubicBezTo>
                    <a:pt x="338" y="28"/>
                    <a:pt x="330" y="36"/>
                    <a:pt x="320" y="36"/>
                  </a:cubicBezTo>
                  <a:cubicBezTo>
                    <a:pt x="18" y="36"/>
                    <a:pt x="18" y="36"/>
                    <a:pt x="18" y="36"/>
                  </a:cubicBezTo>
                  <a:cubicBezTo>
                    <a:pt x="8" y="36"/>
                    <a:pt x="0" y="28"/>
                    <a:pt x="0" y="18"/>
                  </a:cubicBezTo>
                  <a:cubicBezTo>
                    <a:pt x="0" y="18"/>
                    <a:pt x="0" y="18"/>
                    <a:pt x="0" y="18"/>
                  </a:cubicBezTo>
                  <a:cubicBezTo>
                    <a:pt x="0" y="8"/>
                    <a:pt x="8" y="0"/>
                    <a:pt x="18" y="0"/>
                  </a:cubicBezTo>
                  <a:cubicBezTo>
                    <a:pt x="320" y="0"/>
                    <a:pt x="320" y="0"/>
                    <a:pt x="320" y="0"/>
                  </a:cubicBezTo>
                  <a:cubicBezTo>
                    <a:pt x="330" y="0"/>
                    <a:pt x="338" y="8"/>
                    <a:pt x="338" y="18"/>
                  </a:cubicBezTo>
                  <a:close/>
                </a:path>
              </a:pathLst>
            </a:custGeom>
            <a:solidFill>
              <a:srgbClr val="F7CD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59"/>
            <p:cNvSpPr>
              <a:spLocks noEditPoints="1"/>
            </p:cNvSpPr>
            <p:nvPr/>
          </p:nvSpPr>
          <p:spPr bwMode="auto">
            <a:xfrm>
              <a:off x="8343901" y="2008188"/>
              <a:ext cx="882650" cy="2838450"/>
            </a:xfrm>
            <a:custGeom>
              <a:avLst/>
              <a:gdLst>
                <a:gd name="T0" fmla="*/ 216 w 235"/>
                <a:gd name="T1" fmla="*/ 58 h 754"/>
                <a:gd name="T2" fmla="*/ 149 w 235"/>
                <a:gd name="T3" fmla="*/ 57 h 754"/>
                <a:gd name="T4" fmla="*/ 150 w 235"/>
                <a:gd name="T5" fmla="*/ 36 h 754"/>
                <a:gd name="T6" fmla="*/ 151 w 235"/>
                <a:gd name="T7" fmla="*/ 36 h 754"/>
                <a:gd name="T8" fmla="*/ 169 w 235"/>
                <a:gd name="T9" fmla="*/ 18 h 754"/>
                <a:gd name="T10" fmla="*/ 151 w 235"/>
                <a:gd name="T11" fmla="*/ 0 h 754"/>
                <a:gd name="T12" fmla="*/ 0 w 235"/>
                <a:gd name="T13" fmla="*/ 0 h 754"/>
                <a:gd name="T14" fmla="*/ 0 w 235"/>
                <a:gd name="T15" fmla="*/ 754 h 754"/>
                <a:gd name="T16" fmla="*/ 166 w 235"/>
                <a:gd name="T17" fmla="*/ 754 h 754"/>
                <a:gd name="T18" fmla="*/ 166 w 235"/>
                <a:gd name="T19" fmla="*/ 651 h 754"/>
                <a:gd name="T20" fmla="*/ 133 w 235"/>
                <a:gd name="T21" fmla="*/ 651 h 754"/>
                <a:gd name="T22" fmla="*/ 133 w 235"/>
                <a:gd name="T23" fmla="*/ 606 h 754"/>
                <a:gd name="T24" fmla="*/ 116 w 235"/>
                <a:gd name="T25" fmla="*/ 606 h 754"/>
                <a:gd name="T26" fmla="*/ 116 w 235"/>
                <a:gd name="T27" fmla="*/ 596 h 754"/>
                <a:gd name="T28" fmla="*/ 88 w 235"/>
                <a:gd name="T29" fmla="*/ 568 h 754"/>
                <a:gd name="T30" fmla="*/ 77 w 235"/>
                <a:gd name="T31" fmla="*/ 568 h 754"/>
                <a:gd name="T32" fmla="*/ 77 w 235"/>
                <a:gd name="T33" fmla="*/ 547 h 754"/>
                <a:gd name="T34" fmla="*/ 63 w 235"/>
                <a:gd name="T35" fmla="*/ 533 h 754"/>
                <a:gd name="T36" fmla="*/ 25 w 235"/>
                <a:gd name="T37" fmla="*/ 533 h 754"/>
                <a:gd name="T38" fmla="*/ 25 w 235"/>
                <a:gd name="T39" fmla="*/ 507 h 754"/>
                <a:gd name="T40" fmla="*/ 25 w 235"/>
                <a:gd name="T41" fmla="*/ 507 h 754"/>
                <a:gd name="T42" fmla="*/ 32 w 235"/>
                <a:gd name="T43" fmla="*/ 501 h 754"/>
                <a:gd name="T44" fmla="*/ 25 w 235"/>
                <a:gd name="T45" fmla="*/ 495 h 754"/>
                <a:gd name="T46" fmla="*/ 25 w 235"/>
                <a:gd name="T47" fmla="*/ 495 h 754"/>
                <a:gd name="T48" fmla="*/ 25 w 235"/>
                <a:gd name="T49" fmla="*/ 436 h 754"/>
                <a:gd name="T50" fmla="*/ 31 w 235"/>
                <a:gd name="T51" fmla="*/ 436 h 754"/>
                <a:gd name="T52" fmla="*/ 41 w 235"/>
                <a:gd name="T53" fmla="*/ 425 h 754"/>
                <a:gd name="T54" fmla="*/ 33 w 235"/>
                <a:gd name="T55" fmla="*/ 415 h 754"/>
                <a:gd name="T56" fmla="*/ 44 w 235"/>
                <a:gd name="T57" fmla="*/ 393 h 754"/>
                <a:gd name="T58" fmla="*/ 44 w 235"/>
                <a:gd name="T59" fmla="*/ 393 h 754"/>
                <a:gd name="T60" fmla="*/ 55 w 235"/>
                <a:gd name="T61" fmla="*/ 393 h 754"/>
                <a:gd name="T62" fmla="*/ 78 w 235"/>
                <a:gd name="T63" fmla="*/ 369 h 754"/>
                <a:gd name="T64" fmla="*/ 59 w 235"/>
                <a:gd name="T65" fmla="*/ 347 h 754"/>
                <a:gd name="T66" fmla="*/ 79 w 235"/>
                <a:gd name="T67" fmla="*/ 326 h 754"/>
                <a:gd name="T68" fmla="*/ 231 w 235"/>
                <a:gd name="T69" fmla="*/ 120 h 754"/>
                <a:gd name="T70" fmla="*/ 216 w 235"/>
                <a:gd name="T71" fmla="*/ 58 h 754"/>
                <a:gd name="T72" fmla="*/ 203 w 235"/>
                <a:gd name="T73" fmla="*/ 117 h 754"/>
                <a:gd name="T74" fmla="*/ 106 w 235"/>
                <a:gd name="T75" fmla="*/ 277 h 754"/>
                <a:gd name="T76" fmla="*/ 146 w 235"/>
                <a:gd name="T77" fmla="*/ 90 h 754"/>
                <a:gd name="T78" fmla="*/ 199 w 235"/>
                <a:gd name="T79" fmla="*/ 81 h 754"/>
                <a:gd name="T80" fmla="*/ 203 w 235"/>
                <a:gd name="T81" fmla="*/ 11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5" h="754">
                  <a:moveTo>
                    <a:pt x="216" y="58"/>
                  </a:moveTo>
                  <a:cubicBezTo>
                    <a:pt x="195" y="43"/>
                    <a:pt x="169" y="48"/>
                    <a:pt x="149" y="57"/>
                  </a:cubicBezTo>
                  <a:cubicBezTo>
                    <a:pt x="149" y="49"/>
                    <a:pt x="149" y="42"/>
                    <a:pt x="150" y="36"/>
                  </a:cubicBezTo>
                  <a:cubicBezTo>
                    <a:pt x="151" y="36"/>
                    <a:pt x="151" y="36"/>
                    <a:pt x="151" y="36"/>
                  </a:cubicBezTo>
                  <a:cubicBezTo>
                    <a:pt x="161" y="36"/>
                    <a:pt x="169" y="28"/>
                    <a:pt x="169" y="18"/>
                  </a:cubicBezTo>
                  <a:cubicBezTo>
                    <a:pt x="169" y="8"/>
                    <a:pt x="161" y="0"/>
                    <a:pt x="151" y="0"/>
                  </a:cubicBezTo>
                  <a:cubicBezTo>
                    <a:pt x="0" y="0"/>
                    <a:pt x="0" y="0"/>
                    <a:pt x="0" y="0"/>
                  </a:cubicBezTo>
                  <a:cubicBezTo>
                    <a:pt x="0" y="754"/>
                    <a:pt x="0" y="754"/>
                    <a:pt x="0" y="754"/>
                  </a:cubicBezTo>
                  <a:cubicBezTo>
                    <a:pt x="166" y="754"/>
                    <a:pt x="166" y="754"/>
                    <a:pt x="166" y="754"/>
                  </a:cubicBezTo>
                  <a:cubicBezTo>
                    <a:pt x="166" y="651"/>
                    <a:pt x="166" y="651"/>
                    <a:pt x="166" y="651"/>
                  </a:cubicBezTo>
                  <a:cubicBezTo>
                    <a:pt x="133" y="651"/>
                    <a:pt x="133" y="651"/>
                    <a:pt x="133" y="651"/>
                  </a:cubicBezTo>
                  <a:cubicBezTo>
                    <a:pt x="133" y="606"/>
                    <a:pt x="133" y="606"/>
                    <a:pt x="133" y="606"/>
                  </a:cubicBezTo>
                  <a:cubicBezTo>
                    <a:pt x="116" y="606"/>
                    <a:pt x="116" y="606"/>
                    <a:pt x="116" y="606"/>
                  </a:cubicBezTo>
                  <a:cubicBezTo>
                    <a:pt x="116" y="596"/>
                    <a:pt x="116" y="596"/>
                    <a:pt x="116" y="596"/>
                  </a:cubicBezTo>
                  <a:cubicBezTo>
                    <a:pt x="116" y="581"/>
                    <a:pt x="103" y="568"/>
                    <a:pt x="88" y="568"/>
                  </a:cubicBezTo>
                  <a:cubicBezTo>
                    <a:pt x="77" y="568"/>
                    <a:pt x="77" y="568"/>
                    <a:pt x="77" y="568"/>
                  </a:cubicBezTo>
                  <a:cubicBezTo>
                    <a:pt x="77" y="547"/>
                    <a:pt x="77" y="547"/>
                    <a:pt x="77" y="547"/>
                  </a:cubicBezTo>
                  <a:cubicBezTo>
                    <a:pt x="77" y="540"/>
                    <a:pt x="71" y="533"/>
                    <a:pt x="63" y="533"/>
                  </a:cubicBezTo>
                  <a:cubicBezTo>
                    <a:pt x="25" y="533"/>
                    <a:pt x="25" y="533"/>
                    <a:pt x="25" y="533"/>
                  </a:cubicBezTo>
                  <a:cubicBezTo>
                    <a:pt x="25" y="507"/>
                    <a:pt x="25" y="507"/>
                    <a:pt x="25" y="507"/>
                  </a:cubicBezTo>
                  <a:cubicBezTo>
                    <a:pt x="25" y="507"/>
                    <a:pt x="25" y="507"/>
                    <a:pt x="25" y="507"/>
                  </a:cubicBezTo>
                  <a:cubicBezTo>
                    <a:pt x="29" y="507"/>
                    <a:pt x="32" y="504"/>
                    <a:pt x="32" y="501"/>
                  </a:cubicBezTo>
                  <a:cubicBezTo>
                    <a:pt x="32" y="497"/>
                    <a:pt x="29" y="495"/>
                    <a:pt x="25" y="495"/>
                  </a:cubicBezTo>
                  <a:cubicBezTo>
                    <a:pt x="25" y="495"/>
                    <a:pt x="25" y="495"/>
                    <a:pt x="25" y="495"/>
                  </a:cubicBezTo>
                  <a:cubicBezTo>
                    <a:pt x="25" y="436"/>
                    <a:pt x="25" y="436"/>
                    <a:pt x="25" y="436"/>
                  </a:cubicBezTo>
                  <a:cubicBezTo>
                    <a:pt x="31" y="436"/>
                    <a:pt x="31" y="436"/>
                    <a:pt x="31" y="436"/>
                  </a:cubicBezTo>
                  <a:cubicBezTo>
                    <a:pt x="37" y="436"/>
                    <a:pt x="41" y="431"/>
                    <a:pt x="41" y="425"/>
                  </a:cubicBezTo>
                  <a:cubicBezTo>
                    <a:pt x="41" y="420"/>
                    <a:pt x="38" y="416"/>
                    <a:pt x="33" y="415"/>
                  </a:cubicBezTo>
                  <a:cubicBezTo>
                    <a:pt x="40" y="409"/>
                    <a:pt x="44" y="402"/>
                    <a:pt x="44" y="393"/>
                  </a:cubicBezTo>
                  <a:cubicBezTo>
                    <a:pt x="44" y="393"/>
                    <a:pt x="44" y="393"/>
                    <a:pt x="44" y="393"/>
                  </a:cubicBezTo>
                  <a:cubicBezTo>
                    <a:pt x="55" y="393"/>
                    <a:pt x="55" y="393"/>
                    <a:pt x="55" y="393"/>
                  </a:cubicBezTo>
                  <a:cubicBezTo>
                    <a:pt x="68" y="393"/>
                    <a:pt x="78" y="382"/>
                    <a:pt x="78" y="369"/>
                  </a:cubicBezTo>
                  <a:cubicBezTo>
                    <a:pt x="78" y="358"/>
                    <a:pt x="70" y="349"/>
                    <a:pt x="59" y="347"/>
                  </a:cubicBezTo>
                  <a:cubicBezTo>
                    <a:pt x="66" y="341"/>
                    <a:pt x="73" y="334"/>
                    <a:pt x="79" y="326"/>
                  </a:cubicBezTo>
                  <a:cubicBezTo>
                    <a:pt x="175" y="282"/>
                    <a:pt x="223" y="178"/>
                    <a:pt x="231" y="120"/>
                  </a:cubicBezTo>
                  <a:cubicBezTo>
                    <a:pt x="235" y="90"/>
                    <a:pt x="230" y="69"/>
                    <a:pt x="216" y="58"/>
                  </a:cubicBezTo>
                  <a:close/>
                  <a:moveTo>
                    <a:pt x="203" y="117"/>
                  </a:moveTo>
                  <a:cubicBezTo>
                    <a:pt x="197" y="163"/>
                    <a:pt x="164" y="233"/>
                    <a:pt x="106" y="277"/>
                  </a:cubicBezTo>
                  <a:cubicBezTo>
                    <a:pt x="130" y="219"/>
                    <a:pt x="141" y="144"/>
                    <a:pt x="146" y="90"/>
                  </a:cubicBezTo>
                  <a:cubicBezTo>
                    <a:pt x="163" y="80"/>
                    <a:pt x="185" y="71"/>
                    <a:pt x="199" y="81"/>
                  </a:cubicBezTo>
                  <a:cubicBezTo>
                    <a:pt x="203" y="83"/>
                    <a:pt x="206" y="95"/>
                    <a:pt x="203" y="117"/>
                  </a:cubicBezTo>
                  <a:close/>
                </a:path>
              </a:pathLst>
            </a:custGeom>
            <a:solidFill>
              <a:schemeClr val="tx1">
                <a:lumMod val="95000"/>
                <a:lumOff val="5000"/>
                <a:alpha val="5000"/>
              </a:schemeClr>
            </a:solidFill>
            <a:ln>
              <a:noFill/>
            </a:ln>
          </p:spPr>
          <p:txBody>
            <a:bodyPr vert="horz" wrap="square" lIns="36159" tIns="18080" rIns="36159" bIns="18080" numCol="1" anchor="t" anchorCtr="0" compatLnSpc="1">
              <a:prstTxWarp prst="textNoShape">
                <a:avLst/>
              </a:prstTxWarp>
            </a:bodyPr>
            <a:lstStyle/>
            <a:p>
              <a:pPr>
                <a:lnSpc>
                  <a:spcPct val="120000"/>
                </a:lnSpc>
              </a:pPr>
              <a:endParaRPr lang="en-US" sz="1582">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Rounded Rectangle 9"/>
          <p:cNvSpPr/>
          <p:nvPr/>
        </p:nvSpPr>
        <p:spPr>
          <a:xfrm>
            <a:off x="10277082" y="2279379"/>
            <a:ext cx="867022" cy="867865"/>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Text Placeholder 7"/>
          <p:cNvSpPr txBox="1">
            <a:spLocks/>
          </p:cNvSpPr>
          <p:nvPr/>
        </p:nvSpPr>
        <p:spPr>
          <a:xfrm>
            <a:off x="6282726" y="2456576"/>
            <a:ext cx="3807676" cy="615553"/>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altLang="zh-CN" sz="2000" dirty="0">
                <a:latin typeface="微软雅黑" panose="020B0503020204020204" pitchFamily="34" charset="-122"/>
                <a:ea typeface="微软雅黑" panose="020B0503020204020204" pitchFamily="34" charset="-122"/>
                <a:cs typeface="+mn-ea"/>
                <a:sym typeface="Arial" panose="020B0604020202020204" pitchFamily="34" charset="0"/>
              </a:rPr>
              <a:t>Customer Services</a:t>
            </a:r>
            <a:r>
              <a:rPr lang="en-US" altLang="zh-CN" sz="20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2000" dirty="0">
                <a:latin typeface="微软雅黑" panose="020B0503020204020204" pitchFamily="34" charset="-122"/>
                <a:ea typeface="微软雅黑" panose="020B0503020204020204" pitchFamily="34" charset="-122"/>
                <a:cs typeface="+mn-ea"/>
                <a:sym typeface="Arial" panose="020B0604020202020204" pitchFamily="34" charset="0"/>
              </a:rPr>
              <a:t>Improvement</a:t>
            </a:r>
            <a:endParaRPr lang="es-ES_tradnl" sz="2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5" name="Rounded Rectangle 12"/>
          <p:cNvSpPr/>
          <p:nvPr/>
        </p:nvSpPr>
        <p:spPr>
          <a:xfrm>
            <a:off x="10277082" y="3517378"/>
            <a:ext cx="867022" cy="867865"/>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Rounded Rectangle 15"/>
          <p:cNvSpPr/>
          <p:nvPr/>
        </p:nvSpPr>
        <p:spPr>
          <a:xfrm>
            <a:off x="10277082" y="4834739"/>
            <a:ext cx="867022" cy="867865"/>
          </a:xfrm>
          <a:prstGeom prst="round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949">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Text Placeholder 7"/>
          <p:cNvSpPr txBox="1">
            <a:spLocks/>
          </p:cNvSpPr>
          <p:nvPr/>
        </p:nvSpPr>
        <p:spPr>
          <a:xfrm>
            <a:off x="10448385" y="2434913"/>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01</a:t>
            </a:r>
          </a:p>
        </p:txBody>
      </p:sp>
      <p:sp>
        <p:nvSpPr>
          <p:cNvPr id="82" name="Text Placeholder 7"/>
          <p:cNvSpPr txBox="1">
            <a:spLocks/>
          </p:cNvSpPr>
          <p:nvPr/>
        </p:nvSpPr>
        <p:spPr>
          <a:xfrm>
            <a:off x="10448385" y="3686629"/>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02</a:t>
            </a:r>
          </a:p>
        </p:txBody>
      </p:sp>
      <p:sp>
        <p:nvSpPr>
          <p:cNvPr id="83" name="Text Placeholder 7"/>
          <p:cNvSpPr txBox="1">
            <a:spLocks/>
          </p:cNvSpPr>
          <p:nvPr/>
        </p:nvSpPr>
        <p:spPr>
          <a:xfrm>
            <a:off x="10448385" y="4996739"/>
            <a:ext cx="524416" cy="546782"/>
          </a:xfrm>
          <a:prstGeom prst="rect">
            <a:avLst/>
          </a:prstGeom>
        </p:spPr>
        <p:txBody>
          <a:bodyPr vert="horz" lIns="0" tIns="103884" rIns="0" bIns="103884" anchor="ctr"/>
          <a:lstStyle>
            <a:lvl1pPr marL="0" indent="0" algn="ctr" defTabSz="914476" rtl="0" eaLnBrk="1" latinLnBrk="0" hangingPunct="1">
              <a:lnSpc>
                <a:spcPct val="100000"/>
              </a:lnSpc>
              <a:spcBef>
                <a:spcPts val="0"/>
              </a:spcBef>
              <a:buFont typeface="Arial" panose="020B0604020202020204" pitchFamily="34" charset="0"/>
              <a:buNone/>
              <a:defRPr sz="1780"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800" dirty="0">
                <a:latin typeface="Arial" panose="020B0604020202020204" pitchFamily="34" charset="0"/>
                <a:ea typeface="微软雅黑" panose="020B0503020204020204" pitchFamily="34" charset="-122"/>
                <a:sym typeface="Arial" panose="020B0604020202020204" pitchFamily="34" charset="0"/>
              </a:rPr>
              <a:t>03</a:t>
            </a:r>
          </a:p>
        </p:txBody>
      </p:sp>
      <p:sp>
        <p:nvSpPr>
          <p:cNvPr id="85" name="TextBox 8"/>
          <p:cNvSpPr txBox="1"/>
          <p:nvPr/>
        </p:nvSpPr>
        <p:spPr>
          <a:xfrm>
            <a:off x="3916395" y="216048"/>
            <a:ext cx="5247050" cy="430374"/>
          </a:xfrm>
          <a:prstGeom prst="rect">
            <a:avLst/>
          </a:prstGeom>
          <a:noFill/>
        </p:spPr>
        <p:txBody>
          <a:bodyPr wrap="square" rtlCol="0" anchor="ctr">
            <a:spAutoFit/>
          </a:bodyPr>
          <a:lstStyle/>
          <a:p>
            <a:pPr algn="ctr">
              <a:lnSpc>
                <a:spcPct val="120000"/>
              </a:lnSpc>
              <a:spcBef>
                <a:spcPts val="0"/>
              </a:spcBef>
              <a:spcAft>
                <a:spcPts val="0"/>
              </a:spcAft>
            </a:pPr>
            <a:r>
              <a:rPr lang="en-US" altLang="zh-CN" sz="2000" dirty="0">
                <a:solidFill>
                  <a:schemeClr val="accent1"/>
                </a:solidFill>
                <a:latin typeface="微软雅黑" panose="020B0503020204020204" pitchFamily="34" charset="-122"/>
                <a:ea typeface="微软雅黑" panose="020B0503020204020204" pitchFamily="34" charset="-122"/>
                <a:cs typeface="+mn-ea"/>
                <a:sym typeface="+mn-lt"/>
              </a:rPr>
              <a:t>Evolvement of Data Analytics in Banking</a:t>
            </a:r>
            <a:endParaRPr lang="en-US" altLang="zh-CN" sz="20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4" name="Text Placeholder 7">
            <a:extLst>
              <a:ext uri="{FF2B5EF4-FFF2-40B4-BE49-F238E27FC236}">
                <a16:creationId xmlns:a16="http://schemas.microsoft.com/office/drawing/2014/main" id="{6B28E772-B16A-534B-8205-8B94DBB8946A}"/>
              </a:ext>
            </a:extLst>
          </p:cNvPr>
          <p:cNvSpPr txBox="1">
            <a:spLocks/>
          </p:cNvSpPr>
          <p:nvPr/>
        </p:nvSpPr>
        <p:spPr>
          <a:xfrm>
            <a:off x="6282726" y="5111242"/>
            <a:ext cx="3807676" cy="307777"/>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altLang="zh-CN" sz="2000" dirty="0">
                <a:latin typeface="微软雅黑" panose="020B0503020204020204" pitchFamily="34" charset="-122"/>
                <a:ea typeface="微软雅黑" panose="020B0503020204020204" pitchFamily="34" charset="-122"/>
                <a:cs typeface="+mn-ea"/>
                <a:sym typeface="Arial" panose="020B0604020202020204" pitchFamily="34" charset="0"/>
              </a:rPr>
              <a:t>Internal Controls</a:t>
            </a:r>
            <a:endParaRPr lang="es-ES_tradnl" sz="2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6" name="Text Placeholder 7">
            <a:extLst>
              <a:ext uri="{FF2B5EF4-FFF2-40B4-BE49-F238E27FC236}">
                <a16:creationId xmlns:a16="http://schemas.microsoft.com/office/drawing/2014/main" id="{C46B4386-C3E9-B442-8D1B-331DDDEAC30A}"/>
              </a:ext>
            </a:extLst>
          </p:cNvPr>
          <p:cNvSpPr txBox="1">
            <a:spLocks/>
          </p:cNvSpPr>
          <p:nvPr/>
        </p:nvSpPr>
        <p:spPr>
          <a:xfrm>
            <a:off x="6282726" y="3787104"/>
            <a:ext cx="3807676" cy="307777"/>
          </a:xfrm>
          <a:prstGeom prst="rect">
            <a:avLst/>
          </a:prstGeom>
        </p:spPr>
        <p:txBody>
          <a:bodyPr vert="horz" wrap="square" lIns="0" tIns="0" rIns="0" bIns="0" anchor="t" anchorCtr="0">
            <a:spAutoFit/>
          </a:bodyPr>
          <a:lstStyle>
            <a:lvl1pPr marL="0" indent="0" algn="r" defTabSz="914476" rtl="0" eaLnBrk="1" latinLnBrk="0" hangingPunct="1">
              <a:lnSpc>
                <a:spcPct val="100000"/>
              </a:lnSpc>
              <a:spcBef>
                <a:spcPts val="0"/>
              </a:spcBef>
              <a:spcAft>
                <a:spcPts val="0"/>
              </a:spcAft>
              <a:buFont typeface="Arial" panose="020B0604020202020204" pitchFamily="34" charset="0"/>
              <a:buNone/>
              <a:defRPr sz="1384" b="1" kern="1200">
                <a:solidFill>
                  <a:schemeClr val="accent1"/>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r>
              <a:rPr lang="en-US" altLang="zh-CN" sz="2000" dirty="0">
                <a:latin typeface="微软雅黑" panose="020B0503020204020204" pitchFamily="34" charset="-122"/>
                <a:ea typeface="微软雅黑" panose="020B0503020204020204" pitchFamily="34" charset="-122"/>
                <a:cs typeface="+mn-ea"/>
                <a:sym typeface="Arial" panose="020B0604020202020204" pitchFamily="34" charset="0"/>
              </a:rPr>
              <a:t>Risk Management</a:t>
            </a:r>
            <a:endParaRPr lang="es-ES_tradnl" sz="20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243316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down)">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par>
                                <p:cTn id="20" presetID="53" presetClass="entr" presetSubtype="16" fill="hold" grpId="0" nodeType="withEffect">
                                  <p:stCondLst>
                                    <p:cond delay="200"/>
                                  </p:stCondLst>
                                  <p:childTnLst>
                                    <p:set>
                                      <p:cBhvr>
                                        <p:cTn id="21" dur="1" fill="hold">
                                          <p:stCondLst>
                                            <p:cond delay="0"/>
                                          </p:stCondLst>
                                        </p:cTn>
                                        <p:tgtEl>
                                          <p:spTgt spid="73">
                                            <p:txEl>
                                              <p:pRg st="0" end="0"/>
                                            </p:txEl>
                                          </p:spTgt>
                                        </p:tgtEl>
                                        <p:attrNameLst>
                                          <p:attrName>style.visibility</p:attrName>
                                        </p:attrNameLst>
                                      </p:cBhvr>
                                      <p:to>
                                        <p:strVal val="visible"/>
                                      </p:to>
                                    </p:set>
                                    <p:anim calcmode="lin" valueType="num">
                                      <p:cBhvr>
                                        <p:cTn id="22"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73">
                                            <p:txEl>
                                              <p:pRg st="0" end="0"/>
                                            </p:txEl>
                                          </p:spTgt>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72"/>
                                        </p:tgtEl>
                                        <p:attrNameLst>
                                          <p:attrName>style.visibility</p:attrName>
                                        </p:attrNameLst>
                                      </p:cBhvr>
                                      <p:to>
                                        <p:strVal val="visible"/>
                                      </p:to>
                                    </p:set>
                                    <p:anim calcmode="lin" valueType="num">
                                      <p:cBhvr>
                                        <p:cTn id="27" dur="500" fill="hold"/>
                                        <p:tgtEl>
                                          <p:spTgt spid="72"/>
                                        </p:tgtEl>
                                        <p:attrNameLst>
                                          <p:attrName>ppt_w</p:attrName>
                                        </p:attrNameLst>
                                      </p:cBhvr>
                                      <p:tavLst>
                                        <p:tav tm="0">
                                          <p:val>
                                            <p:fltVal val="0"/>
                                          </p:val>
                                        </p:tav>
                                        <p:tav tm="100000">
                                          <p:val>
                                            <p:strVal val="#ppt_w"/>
                                          </p:val>
                                        </p:tav>
                                      </p:tavLst>
                                    </p:anim>
                                    <p:anim calcmode="lin" valueType="num">
                                      <p:cBhvr>
                                        <p:cTn id="28" dur="500" fill="hold"/>
                                        <p:tgtEl>
                                          <p:spTgt spid="72"/>
                                        </p:tgtEl>
                                        <p:attrNameLst>
                                          <p:attrName>ppt_h</p:attrName>
                                        </p:attrNameLst>
                                      </p:cBhvr>
                                      <p:tavLst>
                                        <p:tav tm="0">
                                          <p:val>
                                            <p:fltVal val="0"/>
                                          </p:val>
                                        </p:tav>
                                        <p:tav tm="100000">
                                          <p:val>
                                            <p:strVal val="#ppt_h"/>
                                          </p:val>
                                        </p:tav>
                                      </p:tavLst>
                                    </p:anim>
                                    <p:animEffect transition="in" filter="fade">
                                      <p:cBhvr>
                                        <p:cTn id="29" dur="500"/>
                                        <p:tgtEl>
                                          <p:spTgt spid="72"/>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75"/>
                                        </p:tgtEl>
                                        <p:attrNameLst>
                                          <p:attrName>style.visibility</p:attrName>
                                        </p:attrNameLst>
                                      </p:cBhvr>
                                      <p:to>
                                        <p:strVal val="visible"/>
                                      </p:to>
                                    </p:set>
                                    <p:anim calcmode="lin" valueType="num">
                                      <p:cBhvr>
                                        <p:cTn id="32" dur="500" fill="hold"/>
                                        <p:tgtEl>
                                          <p:spTgt spid="75"/>
                                        </p:tgtEl>
                                        <p:attrNameLst>
                                          <p:attrName>ppt_w</p:attrName>
                                        </p:attrNameLst>
                                      </p:cBhvr>
                                      <p:tavLst>
                                        <p:tav tm="0">
                                          <p:val>
                                            <p:fltVal val="0"/>
                                          </p:val>
                                        </p:tav>
                                        <p:tav tm="100000">
                                          <p:val>
                                            <p:strVal val="#ppt_w"/>
                                          </p:val>
                                        </p:tav>
                                      </p:tavLst>
                                    </p:anim>
                                    <p:anim calcmode="lin" valueType="num">
                                      <p:cBhvr>
                                        <p:cTn id="33" dur="500" fill="hold"/>
                                        <p:tgtEl>
                                          <p:spTgt spid="75"/>
                                        </p:tgtEl>
                                        <p:attrNameLst>
                                          <p:attrName>ppt_h</p:attrName>
                                        </p:attrNameLst>
                                      </p:cBhvr>
                                      <p:tavLst>
                                        <p:tav tm="0">
                                          <p:val>
                                            <p:fltVal val="0"/>
                                          </p:val>
                                        </p:tav>
                                        <p:tav tm="100000">
                                          <p:val>
                                            <p:strVal val="#ppt_h"/>
                                          </p:val>
                                        </p:tav>
                                      </p:tavLst>
                                    </p:anim>
                                    <p:animEffect transition="in" filter="fade">
                                      <p:cBhvr>
                                        <p:cTn id="34" dur="500"/>
                                        <p:tgtEl>
                                          <p:spTgt spid="7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78"/>
                                        </p:tgtEl>
                                        <p:attrNameLst>
                                          <p:attrName>style.visibility</p:attrName>
                                        </p:attrNameLst>
                                      </p:cBhvr>
                                      <p:to>
                                        <p:strVal val="visible"/>
                                      </p:to>
                                    </p:set>
                                    <p:anim calcmode="lin" valueType="num">
                                      <p:cBhvr>
                                        <p:cTn id="37" dur="500" fill="hold"/>
                                        <p:tgtEl>
                                          <p:spTgt spid="78"/>
                                        </p:tgtEl>
                                        <p:attrNameLst>
                                          <p:attrName>ppt_w</p:attrName>
                                        </p:attrNameLst>
                                      </p:cBhvr>
                                      <p:tavLst>
                                        <p:tav tm="0">
                                          <p:val>
                                            <p:fltVal val="0"/>
                                          </p:val>
                                        </p:tav>
                                        <p:tav tm="100000">
                                          <p:val>
                                            <p:strVal val="#ppt_w"/>
                                          </p:val>
                                        </p:tav>
                                      </p:tavLst>
                                    </p:anim>
                                    <p:anim calcmode="lin" valueType="num">
                                      <p:cBhvr>
                                        <p:cTn id="38" dur="500" fill="hold"/>
                                        <p:tgtEl>
                                          <p:spTgt spid="78"/>
                                        </p:tgtEl>
                                        <p:attrNameLst>
                                          <p:attrName>ppt_h</p:attrName>
                                        </p:attrNameLst>
                                      </p:cBhvr>
                                      <p:tavLst>
                                        <p:tav tm="0">
                                          <p:val>
                                            <p:fltVal val="0"/>
                                          </p:val>
                                        </p:tav>
                                        <p:tav tm="100000">
                                          <p:val>
                                            <p:strVal val="#ppt_h"/>
                                          </p:val>
                                        </p:tav>
                                      </p:tavLst>
                                    </p:anim>
                                    <p:animEffect transition="in" filter="fade">
                                      <p:cBhvr>
                                        <p:cTn id="39" dur="500"/>
                                        <p:tgtEl>
                                          <p:spTgt spid="78"/>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81">
                                            <p:txEl>
                                              <p:pRg st="0" end="0"/>
                                            </p:txEl>
                                          </p:spTgt>
                                        </p:tgtEl>
                                        <p:attrNameLst>
                                          <p:attrName>style.visibility</p:attrName>
                                        </p:attrNameLst>
                                      </p:cBhvr>
                                      <p:to>
                                        <p:strVal val="visible"/>
                                      </p:to>
                                    </p:set>
                                    <p:anim calcmode="lin" valueType="num">
                                      <p:cBhvr>
                                        <p:cTn id="42" dur="5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81">
                                            <p:txEl>
                                              <p:pRg st="0" end="0"/>
                                            </p:txEl>
                                          </p:spTgt>
                                        </p:tgtEl>
                                      </p:cBhvr>
                                    </p:animEffect>
                                  </p:childTnLst>
                                </p:cTn>
                              </p:par>
                              <p:par>
                                <p:cTn id="45" presetID="53" presetClass="entr" presetSubtype="16" fill="hold" grpId="0" nodeType="withEffect">
                                  <p:stCondLst>
                                    <p:cond delay="200"/>
                                  </p:stCondLst>
                                  <p:childTnLst>
                                    <p:set>
                                      <p:cBhvr>
                                        <p:cTn id="46" dur="1" fill="hold">
                                          <p:stCondLst>
                                            <p:cond delay="0"/>
                                          </p:stCondLst>
                                        </p:cTn>
                                        <p:tgtEl>
                                          <p:spTgt spid="82">
                                            <p:txEl>
                                              <p:pRg st="0" end="0"/>
                                            </p:txEl>
                                          </p:spTgt>
                                        </p:tgtEl>
                                        <p:attrNameLst>
                                          <p:attrName>style.visibility</p:attrName>
                                        </p:attrNameLst>
                                      </p:cBhvr>
                                      <p:to>
                                        <p:strVal val="visible"/>
                                      </p:to>
                                    </p:set>
                                    <p:anim calcmode="lin" valueType="num">
                                      <p:cBhvr>
                                        <p:cTn id="47"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82">
                                            <p:txEl>
                                              <p:pRg st="0" end="0"/>
                                            </p:txEl>
                                          </p:spTgt>
                                        </p:tgtEl>
                                      </p:cBhvr>
                                    </p:animEffect>
                                  </p:childTnLst>
                                </p:cTn>
                              </p:par>
                              <p:par>
                                <p:cTn id="50" presetID="53" presetClass="entr" presetSubtype="16" fill="hold" grpId="0" nodeType="withEffect">
                                  <p:stCondLst>
                                    <p:cond delay="200"/>
                                  </p:stCondLst>
                                  <p:childTnLst>
                                    <p:set>
                                      <p:cBhvr>
                                        <p:cTn id="51" dur="1" fill="hold">
                                          <p:stCondLst>
                                            <p:cond delay="0"/>
                                          </p:stCondLst>
                                        </p:cTn>
                                        <p:tgtEl>
                                          <p:spTgt spid="83">
                                            <p:txEl>
                                              <p:pRg st="0" end="0"/>
                                            </p:txEl>
                                          </p:spTgt>
                                        </p:tgtEl>
                                        <p:attrNameLst>
                                          <p:attrName>style.visibility</p:attrName>
                                        </p:attrNameLst>
                                      </p:cBhvr>
                                      <p:to>
                                        <p:strVal val="visible"/>
                                      </p:to>
                                    </p:set>
                                    <p:anim calcmode="lin" valueType="num">
                                      <p:cBhvr>
                                        <p:cTn id="52"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83">
                                            <p:txEl>
                                              <p:pRg st="0" end="0"/>
                                            </p:txEl>
                                          </p:spTgt>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84">
                                            <p:txEl>
                                              <p:pRg st="0" end="0"/>
                                            </p:txEl>
                                          </p:spTgt>
                                        </p:tgtEl>
                                        <p:attrNameLst>
                                          <p:attrName>style.visibility</p:attrName>
                                        </p:attrNameLst>
                                      </p:cBhvr>
                                      <p:to>
                                        <p:strVal val="visible"/>
                                      </p:to>
                                    </p:set>
                                    <p:anim calcmode="lin" valueType="num">
                                      <p:cBhvr>
                                        <p:cTn id="57"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84">
                                            <p:txEl>
                                              <p:pRg st="0" end="0"/>
                                            </p:txEl>
                                          </p:spTgt>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86">
                                            <p:txEl>
                                              <p:pRg st="0" end="0"/>
                                            </p:txEl>
                                          </p:spTgt>
                                        </p:tgtEl>
                                        <p:attrNameLst>
                                          <p:attrName>style.visibility</p:attrName>
                                        </p:attrNameLst>
                                      </p:cBhvr>
                                      <p:to>
                                        <p:strVal val="visible"/>
                                      </p:to>
                                    </p:set>
                                    <p:anim calcmode="lin" valueType="num">
                                      <p:cBhvr>
                                        <p:cTn id="62" dur="5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build="p">
        <p:tmplLst>
          <p:tmpl lvl="1">
            <p:tnLst>
              <p:par>
                <p:cTn presetID="53" presetClass="entr" presetSubtype="16" fill="hold" nodeType="withEffect">
                  <p:stCondLst>
                    <p:cond delay="20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5" grpId="0" animBg="1"/>
      <p:bldP spid="78" grpId="0" animBg="1"/>
      <p:bldP spid="81" grpId="0" build="p">
        <p:tmplLst>
          <p:tmpl lvl="1">
            <p:tnLst>
              <p:par>
                <p:cTn presetID="53" presetClass="entr" presetSubtype="16" fill="hold" nodeType="withEffect">
                  <p:stCondLst>
                    <p:cond delay="200"/>
                  </p:stCondLst>
                  <p:childTnLst>
                    <p:set>
                      <p:cBhvr>
                        <p:cTn dur="1" fill="hold">
                          <p:stCondLst>
                            <p:cond delay="0"/>
                          </p:stCondLst>
                        </p:cTn>
                        <p:tgtEl>
                          <p:spTgt spid="81"/>
                        </p:tgtEl>
                        <p:attrNameLst>
                          <p:attrName>style.visibility</p:attrName>
                        </p:attrNameLst>
                      </p:cBhvr>
                      <p:to>
                        <p:strVal val="visible"/>
                      </p:to>
                    </p:set>
                    <p:anim calcmode="lin" valueType="num">
                      <p:cBhvr>
                        <p:cTn dur="500" fill="hold"/>
                        <p:tgtEl>
                          <p:spTgt spid="81"/>
                        </p:tgtEl>
                        <p:attrNameLst>
                          <p:attrName>ppt_w</p:attrName>
                        </p:attrNameLst>
                      </p:cBhvr>
                      <p:tavLst>
                        <p:tav tm="0">
                          <p:val>
                            <p:fltVal val="0"/>
                          </p:val>
                        </p:tav>
                        <p:tav tm="100000">
                          <p:val>
                            <p:strVal val="#ppt_w"/>
                          </p:val>
                        </p:tav>
                      </p:tavLst>
                    </p:anim>
                    <p:anim calcmode="lin" valueType="num">
                      <p:cBhvr>
                        <p:cTn dur="500" fill="hold"/>
                        <p:tgtEl>
                          <p:spTgt spid="81"/>
                        </p:tgtEl>
                        <p:attrNameLst>
                          <p:attrName>ppt_h</p:attrName>
                        </p:attrNameLst>
                      </p:cBhvr>
                      <p:tavLst>
                        <p:tav tm="0">
                          <p:val>
                            <p:fltVal val="0"/>
                          </p:val>
                        </p:tav>
                        <p:tav tm="100000">
                          <p:val>
                            <p:strVal val="#ppt_h"/>
                          </p:val>
                        </p:tav>
                      </p:tavLst>
                    </p:anim>
                    <p:animEffect transition="in" filter="fade">
                      <p:cBhvr>
                        <p:cTn dur="500"/>
                        <p:tgtEl>
                          <p:spTgt spid="81"/>
                        </p:tgtEl>
                      </p:cBhvr>
                    </p:animEffect>
                  </p:childTnLst>
                </p:cTn>
              </p:par>
            </p:tnLst>
          </p:tmpl>
        </p:tmplLst>
      </p:bldP>
      <p:bldP spid="82" grpId="0" build="p">
        <p:tmplLst>
          <p:tmpl lvl="1">
            <p:tnLst>
              <p:par>
                <p:cTn presetID="53" presetClass="entr" presetSubtype="16"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3" grpId="0" build="p">
        <p:tmplLst>
          <p:tmpl lvl="1">
            <p:tnLst>
              <p:par>
                <p:cTn presetID="53" presetClass="entr" presetSubtype="16" fill="hold" nodeType="withEffect">
                  <p:stCondLst>
                    <p:cond delay="20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6" grpId="0" build="p">
        <p:tmplLst>
          <p:tmpl lvl="1">
            <p:tnLst>
              <p:par>
                <p:cTn presetID="53" presetClass="entr" presetSubtype="16"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 calcmode="lin" valueType="num">
                      <p:cBhvr>
                        <p:cTn dur="500" fill="hold"/>
                        <p:tgtEl>
                          <p:spTgt spid="86"/>
                        </p:tgtEl>
                        <p:attrNameLst>
                          <p:attrName>ppt_w</p:attrName>
                        </p:attrNameLst>
                      </p:cBhvr>
                      <p:tavLst>
                        <p:tav tm="0">
                          <p:val>
                            <p:fltVal val="0"/>
                          </p:val>
                        </p:tav>
                        <p:tav tm="100000">
                          <p:val>
                            <p:strVal val="#ppt_w"/>
                          </p:val>
                        </p:tav>
                      </p:tavLst>
                    </p:anim>
                    <p:anim calcmode="lin" valueType="num">
                      <p:cBhvr>
                        <p:cTn dur="500" fill="hold"/>
                        <p:tgtEl>
                          <p:spTgt spid="86"/>
                        </p:tgtEl>
                        <p:attrNameLst>
                          <p:attrName>ppt_h</p:attrName>
                        </p:attrNameLst>
                      </p:cBhvr>
                      <p:tavLst>
                        <p:tav tm="0">
                          <p:val>
                            <p:fltVal val="0"/>
                          </p:val>
                        </p:tav>
                        <p:tav tm="100000">
                          <p:val>
                            <p:strVal val="#ppt_h"/>
                          </p:val>
                        </p:tav>
                      </p:tavLst>
                    </p:anim>
                    <p:animEffect transition="in" filter="fade">
                      <p:cBhvr>
                        <p:cTn dur="500"/>
                        <p:tgtEl>
                          <p:spTgt spid="86"/>
                        </p:tgtEl>
                      </p:cBhvr>
                    </p:animEffect>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3"/>
          <p:cNvSpPr>
            <a:spLocks noEditPoints="1"/>
          </p:cNvSpPr>
          <p:nvPr/>
        </p:nvSpPr>
        <p:spPr bwMode="auto">
          <a:xfrm>
            <a:off x="2706522" y="1672109"/>
            <a:ext cx="2580877" cy="3051270"/>
          </a:xfrm>
          <a:custGeom>
            <a:avLst/>
            <a:gdLst>
              <a:gd name="T0" fmla="*/ 774 w 1058"/>
              <a:gd name="T1" fmla="*/ 1252 h 1252"/>
              <a:gd name="T2" fmla="*/ 283 w 1058"/>
              <a:gd name="T3" fmla="*/ 1252 h 1252"/>
              <a:gd name="T4" fmla="*/ 248 w 1058"/>
              <a:gd name="T5" fmla="*/ 1218 h 1252"/>
              <a:gd name="T6" fmla="*/ 142 w 1058"/>
              <a:gd name="T7" fmla="*/ 887 h 1252"/>
              <a:gd name="T8" fmla="*/ 110 w 1058"/>
              <a:gd name="T9" fmla="*/ 831 h 1252"/>
              <a:gd name="T10" fmla="*/ 0 w 1058"/>
              <a:gd name="T11" fmla="*/ 529 h 1252"/>
              <a:gd name="T12" fmla="*/ 529 w 1058"/>
              <a:gd name="T13" fmla="*/ 0 h 1252"/>
              <a:gd name="T14" fmla="*/ 1058 w 1058"/>
              <a:gd name="T15" fmla="*/ 529 h 1252"/>
              <a:gd name="T16" fmla="*/ 947 w 1058"/>
              <a:gd name="T17" fmla="*/ 831 h 1252"/>
              <a:gd name="T18" fmla="*/ 916 w 1058"/>
              <a:gd name="T19" fmla="*/ 887 h 1252"/>
              <a:gd name="T20" fmla="*/ 810 w 1058"/>
              <a:gd name="T21" fmla="*/ 1218 h 1252"/>
              <a:gd name="T22" fmla="*/ 774 w 1058"/>
              <a:gd name="T23" fmla="*/ 1252 h 1252"/>
              <a:gd name="T24" fmla="*/ 315 w 1058"/>
              <a:gd name="T25" fmla="*/ 1180 h 1252"/>
              <a:gd name="T26" fmla="*/ 742 w 1058"/>
              <a:gd name="T27" fmla="*/ 1180 h 1252"/>
              <a:gd name="T28" fmla="*/ 851 w 1058"/>
              <a:gd name="T29" fmla="*/ 857 h 1252"/>
              <a:gd name="T30" fmla="*/ 885 w 1058"/>
              <a:gd name="T31" fmla="*/ 794 h 1252"/>
              <a:gd name="T32" fmla="*/ 986 w 1058"/>
              <a:gd name="T33" fmla="*/ 529 h 1252"/>
              <a:gd name="T34" fmla="*/ 529 w 1058"/>
              <a:gd name="T35" fmla="*/ 72 h 1252"/>
              <a:gd name="T36" fmla="*/ 72 w 1058"/>
              <a:gd name="T37" fmla="*/ 529 h 1252"/>
              <a:gd name="T38" fmla="*/ 172 w 1058"/>
              <a:gd name="T39" fmla="*/ 794 h 1252"/>
              <a:gd name="T40" fmla="*/ 207 w 1058"/>
              <a:gd name="T41" fmla="*/ 857 h 1252"/>
              <a:gd name="T42" fmla="*/ 315 w 1058"/>
              <a:gd name="T43" fmla="*/ 118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8" h="1252">
                <a:moveTo>
                  <a:pt x="774" y="1252"/>
                </a:moveTo>
                <a:cubicBezTo>
                  <a:pt x="283" y="1252"/>
                  <a:pt x="283" y="1252"/>
                  <a:pt x="283" y="1252"/>
                </a:cubicBezTo>
                <a:cubicBezTo>
                  <a:pt x="264" y="1252"/>
                  <a:pt x="249" y="1237"/>
                  <a:pt x="248" y="1218"/>
                </a:cubicBezTo>
                <a:cubicBezTo>
                  <a:pt x="247" y="1217"/>
                  <a:pt x="239" y="1097"/>
                  <a:pt x="142" y="887"/>
                </a:cubicBezTo>
                <a:cubicBezTo>
                  <a:pt x="135" y="873"/>
                  <a:pt x="123" y="853"/>
                  <a:pt x="110" y="831"/>
                </a:cubicBezTo>
                <a:cubicBezTo>
                  <a:pt x="66" y="755"/>
                  <a:pt x="0" y="640"/>
                  <a:pt x="0" y="529"/>
                </a:cubicBezTo>
                <a:cubicBezTo>
                  <a:pt x="0" y="238"/>
                  <a:pt x="237" y="0"/>
                  <a:pt x="529" y="0"/>
                </a:cubicBezTo>
                <a:cubicBezTo>
                  <a:pt x="820" y="0"/>
                  <a:pt x="1058" y="238"/>
                  <a:pt x="1058" y="529"/>
                </a:cubicBezTo>
                <a:cubicBezTo>
                  <a:pt x="1058" y="640"/>
                  <a:pt x="991" y="755"/>
                  <a:pt x="947" y="831"/>
                </a:cubicBezTo>
                <a:cubicBezTo>
                  <a:pt x="934" y="853"/>
                  <a:pt x="923" y="873"/>
                  <a:pt x="916" y="887"/>
                </a:cubicBezTo>
                <a:cubicBezTo>
                  <a:pt x="818" y="1097"/>
                  <a:pt x="810" y="1217"/>
                  <a:pt x="810" y="1218"/>
                </a:cubicBezTo>
                <a:cubicBezTo>
                  <a:pt x="809" y="1237"/>
                  <a:pt x="793" y="1252"/>
                  <a:pt x="774" y="1252"/>
                </a:cubicBezTo>
                <a:close/>
                <a:moveTo>
                  <a:pt x="315" y="1180"/>
                </a:moveTo>
                <a:cubicBezTo>
                  <a:pt x="742" y="1180"/>
                  <a:pt x="742" y="1180"/>
                  <a:pt x="742" y="1180"/>
                </a:cubicBezTo>
                <a:cubicBezTo>
                  <a:pt x="751" y="1127"/>
                  <a:pt x="776" y="1017"/>
                  <a:pt x="851" y="857"/>
                </a:cubicBezTo>
                <a:cubicBezTo>
                  <a:pt x="859" y="840"/>
                  <a:pt x="871" y="819"/>
                  <a:pt x="885" y="794"/>
                </a:cubicBezTo>
                <a:cubicBezTo>
                  <a:pt x="928" y="721"/>
                  <a:pt x="986" y="621"/>
                  <a:pt x="986" y="529"/>
                </a:cubicBezTo>
                <a:cubicBezTo>
                  <a:pt x="986" y="277"/>
                  <a:pt x="781" y="72"/>
                  <a:pt x="529" y="72"/>
                </a:cubicBezTo>
                <a:cubicBezTo>
                  <a:pt x="277" y="72"/>
                  <a:pt x="72" y="277"/>
                  <a:pt x="72" y="529"/>
                </a:cubicBezTo>
                <a:cubicBezTo>
                  <a:pt x="72" y="621"/>
                  <a:pt x="130" y="721"/>
                  <a:pt x="172" y="794"/>
                </a:cubicBezTo>
                <a:cubicBezTo>
                  <a:pt x="187" y="819"/>
                  <a:pt x="199" y="840"/>
                  <a:pt x="207" y="857"/>
                </a:cubicBezTo>
                <a:cubicBezTo>
                  <a:pt x="281" y="1017"/>
                  <a:pt x="307" y="1127"/>
                  <a:pt x="315" y="1180"/>
                </a:cubicBezTo>
                <a:close/>
              </a:path>
            </a:pathLst>
          </a:custGeom>
          <a:solidFill>
            <a:schemeClr val="accent2"/>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Freeform 16"/>
          <p:cNvSpPr>
            <a:spLocks noEditPoints="1"/>
          </p:cNvSpPr>
          <p:nvPr/>
        </p:nvSpPr>
        <p:spPr bwMode="auto">
          <a:xfrm>
            <a:off x="3337434" y="4810466"/>
            <a:ext cx="1319053" cy="1058034"/>
          </a:xfrm>
          <a:custGeom>
            <a:avLst/>
            <a:gdLst>
              <a:gd name="T0" fmla="*/ 495 w 541"/>
              <a:gd name="T1" fmla="*/ 223 h 434"/>
              <a:gd name="T2" fmla="*/ 540 w 541"/>
              <a:gd name="T3" fmla="*/ 168 h 434"/>
              <a:gd name="T4" fmla="*/ 494 w 541"/>
              <a:gd name="T5" fmla="*/ 112 h 434"/>
              <a:gd name="T6" fmla="*/ 540 w 541"/>
              <a:gd name="T7" fmla="*/ 57 h 434"/>
              <a:gd name="T8" fmla="*/ 483 w 541"/>
              <a:gd name="T9" fmla="*/ 0 h 434"/>
              <a:gd name="T10" fmla="*/ 56 w 541"/>
              <a:gd name="T11" fmla="*/ 0 h 434"/>
              <a:gd name="T12" fmla="*/ 0 w 541"/>
              <a:gd name="T13" fmla="*/ 56 h 434"/>
              <a:gd name="T14" fmla="*/ 46 w 541"/>
              <a:gd name="T15" fmla="*/ 112 h 434"/>
              <a:gd name="T16" fmla="*/ 0 w 541"/>
              <a:gd name="T17" fmla="*/ 167 h 434"/>
              <a:gd name="T18" fmla="*/ 46 w 541"/>
              <a:gd name="T19" fmla="*/ 223 h 434"/>
              <a:gd name="T20" fmla="*/ 1 w 541"/>
              <a:gd name="T21" fmla="*/ 278 h 434"/>
              <a:gd name="T22" fmla="*/ 57 w 541"/>
              <a:gd name="T23" fmla="*/ 334 h 434"/>
              <a:gd name="T24" fmla="*/ 157 w 541"/>
              <a:gd name="T25" fmla="*/ 334 h 434"/>
              <a:gd name="T26" fmla="*/ 161 w 541"/>
              <a:gd name="T27" fmla="*/ 351 h 434"/>
              <a:gd name="T28" fmla="*/ 272 w 541"/>
              <a:gd name="T29" fmla="*/ 433 h 434"/>
              <a:gd name="T30" fmla="*/ 383 w 541"/>
              <a:gd name="T31" fmla="*/ 335 h 434"/>
              <a:gd name="T32" fmla="*/ 484 w 541"/>
              <a:gd name="T33" fmla="*/ 335 h 434"/>
              <a:gd name="T34" fmla="*/ 541 w 541"/>
              <a:gd name="T35" fmla="*/ 278 h 434"/>
              <a:gd name="T36" fmla="*/ 495 w 541"/>
              <a:gd name="T37" fmla="*/ 223 h 434"/>
              <a:gd name="T38" fmla="*/ 423 w 541"/>
              <a:gd name="T39" fmla="*/ 241 h 434"/>
              <a:gd name="T40" fmla="*/ 118 w 541"/>
              <a:gd name="T41" fmla="*/ 241 h 434"/>
              <a:gd name="T42" fmla="*/ 104 w 541"/>
              <a:gd name="T43" fmla="*/ 227 h 434"/>
              <a:gd name="T44" fmla="*/ 118 w 541"/>
              <a:gd name="T45" fmla="*/ 213 h 434"/>
              <a:gd name="T46" fmla="*/ 423 w 541"/>
              <a:gd name="T47" fmla="*/ 213 h 434"/>
              <a:gd name="T48" fmla="*/ 437 w 541"/>
              <a:gd name="T49" fmla="*/ 227 h 434"/>
              <a:gd name="T50" fmla="*/ 423 w 541"/>
              <a:gd name="T51" fmla="*/ 241 h 434"/>
              <a:gd name="T52" fmla="*/ 423 w 541"/>
              <a:gd name="T53" fmla="*/ 116 h 434"/>
              <a:gd name="T54" fmla="*/ 118 w 541"/>
              <a:gd name="T55" fmla="*/ 116 h 434"/>
              <a:gd name="T56" fmla="*/ 104 w 541"/>
              <a:gd name="T57" fmla="*/ 102 h 434"/>
              <a:gd name="T58" fmla="*/ 118 w 541"/>
              <a:gd name="T59" fmla="*/ 88 h 434"/>
              <a:gd name="T60" fmla="*/ 423 w 541"/>
              <a:gd name="T61" fmla="*/ 88 h 434"/>
              <a:gd name="T62" fmla="*/ 437 w 541"/>
              <a:gd name="T63" fmla="*/ 102 h 434"/>
              <a:gd name="T64" fmla="*/ 423 w 541"/>
              <a:gd name="T65" fmla="*/ 11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1" h="434">
                <a:moveTo>
                  <a:pt x="495" y="223"/>
                </a:moveTo>
                <a:cubicBezTo>
                  <a:pt x="521" y="218"/>
                  <a:pt x="540" y="195"/>
                  <a:pt x="540" y="168"/>
                </a:cubicBezTo>
                <a:cubicBezTo>
                  <a:pt x="540" y="140"/>
                  <a:pt x="520" y="117"/>
                  <a:pt x="494" y="112"/>
                </a:cubicBezTo>
                <a:cubicBezTo>
                  <a:pt x="520" y="107"/>
                  <a:pt x="540" y="84"/>
                  <a:pt x="540" y="57"/>
                </a:cubicBezTo>
                <a:cubicBezTo>
                  <a:pt x="540" y="26"/>
                  <a:pt x="514" y="0"/>
                  <a:pt x="483" y="0"/>
                </a:cubicBezTo>
                <a:cubicBezTo>
                  <a:pt x="56" y="0"/>
                  <a:pt x="56" y="0"/>
                  <a:pt x="56" y="0"/>
                </a:cubicBezTo>
                <a:cubicBezTo>
                  <a:pt x="25" y="0"/>
                  <a:pt x="0" y="25"/>
                  <a:pt x="0" y="56"/>
                </a:cubicBezTo>
                <a:cubicBezTo>
                  <a:pt x="0" y="84"/>
                  <a:pt x="20" y="107"/>
                  <a:pt x="46" y="112"/>
                </a:cubicBezTo>
                <a:cubicBezTo>
                  <a:pt x="20" y="117"/>
                  <a:pt x="0" y="140"/>
                  <a:pt x="0" y="167"/>
                </a:cubicBezTo>
                <a:cubicBezTo>
                  <a:pt x="0" y="195"/>
                  <a:pt x="20" y="218"/>
                  <a:pt x="46" y="223"/>
                </a:cubicBezTo>
                <a:cubicBezTo>
                  <a:pt x="20" y="228"/>
                  <a:pt x="1" y="250"/>
                  <a:pt x="1" y="278"/>
                </a:cubicBezTo>
                <a:cubicBezTo>
                  <a:pt x="1" y="309"/>
                  <a:pt x="26" y="334"/>
                  <a:pt x="57" y="334"/>
                </a:cubicBezTo>
                <a:cubicBezTo>
                  <a:pt x="157" y="334"/>
                  <a:pt x="157" y="334"/>
                  <a:pt x="157" y="334"/>
                </a:cubicBezTo>
                <a:cubicBezTo>
                  <a:pt x="158" y="340"/>
                  <a:pt x="159" y="345"/>
                  <a:pt x="161" y="351"/>
                </a:cubicBezTo>
                <a:cubicBezTo>
                  <a:pt x="175" y="399"/>
                  <a:pt x="219" y="434"/>
                  <a:pt x="272" y="433"/>
                </a:cubicBezTo>
                <a:cubicBezTo>
                  <a:pt x="331" y="433"/>
                  <a:pt x="380" y="392"/>
                  <a:pt x="383" y="335"/>
                </a:cubicBezTo>
                <a:cubicBezTo>
                  <a:pt x="484" y="335"/>
                  <a:pt x="484" y="335"/>
                  <a:pt x="484" y="335"/>
                </a:cubicBezTo>
                <a:cubicBezTo>
                  <a:pt x="515" y="335"/>
                  <a:pt x="541" y="309"/>
                  <a:pt x="541" y="278"/>
                </a:cubicBezTo>
                <a:cubicBezTo>
                  <a:pt x="541" y="251"/>
                  <a:pt x="521" y="228"/>
                  <a:pt x="495" y="223"/>
                </a:cubicBezTo>
                <a:close/>
                <a:moveTo>
                  <a:pt x="423" y="241"/>
                </a:moveTo>
                <a:cubicBezTo>
                  <a:pt x="118" y="241"/>
                  <a:pt x="118" y="241"/>
                  <a:pt x="118" y="241"/>
                </a:cubicBezTo>
                <a:cubicBezTo>
                  <a:pt x="110" y="241"/>
                  <a:pt x="104" y="234"/>
                  <a:pt x="104" y="227"/>
                </a:cubicBezTo>
                <a:cubicBezTo>
                  <a:pt x="104" y="219"/>
                  <a:pt x="110" y="213"/>
                  <a:pt x="118" y="213"/>
                </a:cubicBezTo>
                <a:cubicBezTo>
                  <a:pt x="423" y="213"/>
                  <a:pt x="423" y="213"/>
                  <a:pt x="423" y="213"/>
                </a:cubicBezTo>
                <a:cubicBezTo>
                  <a:pt x="431" y="213"/>
                  <a:pt x="437" y="219"/>
                  <a:pt x="437" y="227"/>
                </a:cubicBezTo>
                <a:cubicBezTo>
                  <a:pt x="437" y="234"/>
                  <a:pt x="431" y="241"/>
                  <a:pt x="423" y="241"/>
                </a:cubicBezTo>
                <a:close/>
                <a:moveTo>
                  <a:pt x="423" y="116"/>
                </a:moveTo>
                <a:cubicBezTo>
                  <a:pt x="118" y="116"/>
                  <a:pt x="118" y="116"/>
                  <a:pt x="118" y="116"/>
                </a:cubicBezTo>
                <a:cubicBezTo>
                  <a:pt x="110" y="116"/>
                  <a:pt x="104" y="110"/>
                  <a:pt x="104" y="102"/>
                </a:cubicBezTo>
                <a:cubicBezTo>
                  <a:pt x="104" y="95"/>
                  <a:pt x="110" y="88"/>
                  <a:pt x="118" y="88"/>
                </a:cubicBezTo>
                <a:cubicBezTo>
                  <a:pt x="423" y="88"/>
                  <a:pt x="423" y="88"/>
                  <a:pt x="423" y="88"/>
                </a:cubicBezTo>
                <a:cubicBezTo>
                  <a:pt x="431" y="88"/>
                  <a:pt x="437" y="95"/>
                  <a:pt x="437" y="102"/>
                </a:cubicBezTo>
                <a:cubicBezTo>
                  <a:pt x="437" y="110"/>
                  <a:pt x="431" y="116"/>
                  <a:pt x="423" y="116"/>
                </a:cubicBezTo>
                <a:close/>
              </a:path>
            </a:pathLst>
          </a:custGeom>
          <a:solidFill>
            <a:schemeClr val="accent3"/>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3" name="Group 12"/>
          <p:cNvGrpSpPr/>
          <p:nvPr/>
        </p:nvGrpSpPr>
        <p:grpSpPr>
          <a:xfrm>
            <a:off x="2930110" y="1874328"/>
            <a:ext cx="2133701" cy="1909762"/>
            <a:chOff x="8169276" y="952501"/>
            <a:chExt cx="3781424" cy="3384550"/>
          </a:xfrm>
          <a:solidFill>
            <a:schemeClr val="accent1"/>
          </a:solidFill>
        </p:grpSpPr>
        <p:sp>
          <p:nvSpPr>
            <p:cNvPr id="14" name="Freeform 10"/>
            <p:cNvSpPr>
              <a:spLocks/>
            </p:cNvSpPr>
            <p:nvPr/>
          </p:nvSpPr>
          <p:spPr bwMode="auto">
            <a:xfrm>
              <a:off x="9297988" y="1533526"/>
              <a:ext cx="1392237" cy="1004888"/>
            </a:xfrm>
            <a:custGeom>
              <a:avLst/>
              <a:gdLst>
                <a:gd name="T0" fmla="*/ 142 w 370"/>
                <a:gd name="T1" fmla="*/ 228 h 267"/>
                <a:gd name="T2" fmla="*/ 241 w 370"/>
                <a:gd name="T3" fmla="*/ 248 h 267"/>
                <a:gd name="T4" fmla="*/ 303 w 370"/>
                <a:gd name="T5" fmla="*/ 226 h 267"/>
                <a:gd name="T6" fmla="*/ 368 w 370"/>
                <a:gd name="T7" fmla="*/ 107 h 267"/>
                <a:gd name="T8" fmla="*/ 278 w 370"/>
                <a:gd name="T9" fmla="*/ 11 h 267"/>
                <a:gd name="T10" fmla="*/ 179 w 370"/>
                <a:gd name="T11" fmla="*/ 58 h 267"/>
                <a:gd name="T12" fmla="*/ 168 w 370"/>
                <a:gd name="T13" fmla="*/ 65 h 267"/>
                <a:gd name="T14" fmla="*/ 155 w 370"/>
                <a:gd name="T15" fmla="*/ 60 h 267"/>
                <a:gd name="T16" fmla="*/ 67 w 370"/>
                <a:gd name="T17" fmla="*/ 47 h 267"/>
                <a:gd name="T18" fmla="*/ 0 w 370"/>
                <a:gd name="T19" fmla="*/ 116 h 267"/>
                <a:gd name="T20" fmla="*/ 9 w 370"/>
                <a:gd name="T21" fmla="*/ 121 h 267"/>
                <a:gd name="T22" fmla="*/ 84 w 370"/>
                <a:gd name="T23" fmla="*/ 267 h 267"/>
                <a:gd name="T24" fmla="*/ 142 w 370"/>
                <a:gd name="T25" fmla="*/ 22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267">
                  <a:moveTo>
                    <a:pt x="142" y="228"/>
                  </a:moveTo>
                  <a:cubicBezTo>
                    <a:pt x="189" y="219"/>
                    <a:pt x="225" y="237"/>
                    <a:pt x="241" y="248"/>
                  </a:cubicBezTo>
                  <a:cubicBezTo>
                    <a:pt x="253" y="241"/>
                    <a:pt x="275" y="230"/>
                    <a:pt x="303" y="226"/>
                  </a:cubicBezTo>
                  <a:cubicBezTo>
                    <a:pt x="304" y="191"/>
                    <a:pt x="319" y="134"/>
                    <a:pt x="368" y="107"/>
                  </a:cubicBezTo>
                  <a:cubicBezTo>
                    <a:pt x="370" y="82"/>
                    <a:pt x="350" y="22"/>
                    <a:pt x="278" y="11"/>
                  </a:cubicBezTo>
                  <a:cubicBezTo>
                    <a:pt x="211" y="0"/>
                    <a:pt x="181" y="56"/>
                    <a:pt x="179" y="58"/>
                  </a:cubicBezTo>
                  <a:cubicBezTo>
                    <a:pt x="177" y="62"/>
                    <a:pt x="173" y="65"/>
                    <a:pt x="168" y="65"/>
                  </a:cubicBezTo>
                  <a:cubicBezTo>
                    <a:pt x="163" y="66"/>
                    <a:pt x="158" y="64"/>
                    <a:pt x="155" y="60"/>
                  </a:cubicBezTo>
                  <a:cubicBezTo>
                    <a:pt x="155" y="59"/>
                    <a:pt x="133" y="32"/>
                    <a:pt x="67" y="47"/>
                  </a:cubicBezTo>
                  <a:cubicBezTo>
                    <a:pt x="14" y="60"/>
                    <a:pt x="2" y="101"/>
                    <a:pt x="0" y="116"/>
                  </a:cubicBezTo>
                  <a:cubicBezTo>
                    <a:pt x="3" y="117"/>
                    <a:pt x="6" y="119"/>
                    <a:pt x="9" y="121"/>
                  </a:cubicBezTo>
                  <a:cubicBezTo>
                    <a:pt x="63" y="161"/>
                    <a:pt x="80" y="224"/>
                    <a:pt x="84" y="267"/>
                  </a:cubicBezTo>
                  <a:cubicBezTo>
                    <a:pt x="96" y="250"/>
                    <a:pt x="114" y="234"/>
                    <a:pt x="142"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1"/>
            <p:cNvSpPr>
              <a:spLocks/>
            </p:cNvSpPr>
            <p:nvPr/>
          </p:nvSpPr>
          <p:spPr bwMode="auto">
            <a:xfrm>
              <a:off x="8169276" y="952501"/>
              <a:ext cx="3781424" cy="3384550"/>
            </a:xfrm>
            <a:custGeom>
              <a:avLst/>
              <a:gdLst>
                <a:gd name="T0" fmla="*/ 932 w 1005"/>
                <a:gd name="T1" fmla="*/ 313 h 899"/>
                <a:gd name="T2" fmla="*/ 693 w 1005"/>
                <a:gd name="T3" fmla="*/ 126 h 899"/>
                <a:gd name="T4" fmla="*/ 192 w 1005"/>
                <a:gd name="T5" fmla="*/ 181 h 899"/>
                <a:gd name="T6" fmla="*/ 261 w 1005"/>
                <a:gd name="T7" fmla="*/ 549 h 899"/>
                <a:gd name="T8" fmla="*/ 292 w 1005"/>
                <a:gd name="T9" fmla="*/ 298 h 899"/>
                <a:gd name="T10" fmla="*/ 155 w 1005"/>
                <a:gd name="T11" fmla="*/ 377 h 899"/>
                <a:gd name="T12" fmla="*/ 244 w 1005"/>
                <a:gd name="T13" fmla="*/ 409 h 899"/>
                <a:gd name="T14" fmla="*/ 255 w 1005"/>
                <a:gd name="T15" fmla="*/ 435 h 899"/>
                <a:gd name="T16" fmla="*/ 128 w 1005"/>
                <a:gd name="T17" fmla="*/ 388 h 899"/>
                <a:gd name="T18" fmla="*/ 274 w 1005"/>
                <a:gd name="T19" fmla="*/ 257 h 899"/>
                <a:gd name="T20" fmla="*/ 464 w 1005"/>
                <a:gd name="T21" fmla="*/ 184 h 899"/>
                <a:gd name="T22" fmla="*/ 673 w 1005"/>
                <a:gd name="T23" fmla="*/ 190 h 899"/>
                <a:gd name="T24" fmla="*/ 851 w 1005"/>
                <a:gd name="T25" fmla="*/ 291 h 899"/>
                <a:gd name="T26" fmla="*/ 914 w 1005"/>
                <a:gd name="T27" fmla="*/ 518 h 899"/>
                <a:gd name="T28" fmla="*/ 747 w 1005"/>
                <a:gd name="T29" fmla="*/ 572 h 899"/>
                <a:gd name="T30" fmla="*/ 474 w 1005"/>
                <a:gd name="T31" fmla="*/ 615 h 899"/>
                <a:gd name="T32" fmla="*/ 421 w 1005"/>
                <a:gd name="T33" fmla="*/ 572 h 899"/>
                <a:gd name="T34" fmla="*/ 446 w 1005"/>
                <a:gd name="T35" fmla="*/ 560 h 899"/>
                <a:gd name="T36" fmla="*/ 553 w 1005"/>
                <a:gd name="T37" fmla="*/ 547 h 899"/>
                <a:gd name="T38" fmla="*/ 854 w 1005"/>
                <a:gd name="T39" fmla="*/ 560 h 899"/>
                <a:gd name="T40" fmla="*/ 857 w 1005"/>
                <a:gd name="T41" fmla="*/ 427 h 899"/>
                <a:gd name="T42" fmla="*/ 831 w 1005"/>
                <a:gd name="T43" fmla="*/ 311 h 899"/>
                <a:gd name="T44" fmla="*/ 632 w 1005"/>
                <a:gd name="T45" fmla="*/ 378 h 899"/>
                <a:gd name="T46" fmla="*/ 742 w 1005"/>
                <a:gd name="T47" fmla="*/ 461 h 899"/>
                <a:gd name="T48" fmla="*/ 549 w 1005"/>
                <a:gd name="T49" fmla="*/ 430 h 899"/>
                <a:gd name="T50" fmla="*/ 447 w 1005"/>
                <a:gd name="T51" fmla="*/ 410 h 899"/>
                <a:gd name="T52" fmla="*/ 381 w 1005"/>
                <a:gd name="T53" fmla="*/ 488 h 899"/>
                <a:gd name="T54" fmla="*/ 300 w 1005"/>
                <a:gd name="T55" fmla="*/ 535 h 899"/>
                <a:gd name="T56" fmla="*/ 298 w 1005"/>
                <a:gd name="T57" fmla="*/ 538 h 899"/>
                <a:gd name="T58" fmla="*/ 274 w 1005"/>
                <a:gd name="T59" fmla="*/ 618 h 899"/>
                <a:gd name="T60" fmla="*/ 288 w 1005"/>
                <a:gd name="T61" fmla="*/ 665 h 899"/>
                <a:gd name="T62" fmla="*/ 352 w 1005"/>
                <a:gd name="T63" fmla="*/ 724 h 899"/>
                <a:gd name="T64" fmla="*/ 571 w 1005"/>
                <a:gd name="T65" fmla="*/ 769 h 899"/>
                <a:gd name="T66" fmla="*/ 570 w 1005"/>
                <a:gd name="T67" fmla="*/ 769 h 899"/>
                <a:gd name="T68" fmla="*/ 681 w 1005"/>
                <a:gd name="T69" fmla="*/ 675 h 899"/>
                <a:gd name="T70" fmla="*/ 650 w 1005"/>
                <a:gd name="T71" fmla="*/ 634 h 899"/>
                <a:gd name="T72" fmla="*/ 708 w 1005"/>
                <a:gd name="T73" fmla="*/ 665 h 899"/>
                <a:gd name="T74" fmla="*/ 691 w 1005"/>
                <a:gd name="T75" fmla="*/ 750 h 899"/>
                <a:gd name="T76" fmla="*/ 491 w 1005"/>
                <a:gd name="T77" fmla="*/ 785 h 899"/>
                <a:gd name="T78" fmla="*/ 787 w 1005"/>
                <a:gd name="T79" fmla="*/ 830 h 899"/>
                <a:gd name="T80" fmla="*/ 1001 w 1005"/>
                <a:gd name="T81" fmla="*/ 47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5" h="899">
                  <a:moveTo>
                    <a:pt x="1001" y="474"/>
                  </a:moveTo>
                  <a:cubicBezTo>
                    <a:pt x="997" y="357"/>
                    <a:pt x="932" y="313"/>
                    <a:pt x="932" y="313"/>
                  </a:cubicBezTo>
                  <a:cubicBezTo>
                    <a:pt x="932" y="313"/>
                    <a:pt x="924" y="257"/>
                    <a:pt x="873" y="197"/>
                  </a:cubicBezTo>
                  <a:cubicBezTo>
                    <a:pt x="794" y="111"/>
                    <a:pt x="693" y="126"/>
                    <a:pt x="693" y="126"/>
                  </a:cubicBezTo>
                  <a:cubicBezTo>
                    <a:pt x="563" y="0"/>
                    <a:pt x="430" y="97"/>
                    <a:pt x="430" y="97"/>
                  </a:cubicBezTo>
                  <a:cubicBezTo>
                    <a:pt x="245" y="36"/>
                    <a:pt x="192" y="181"/>
                    <a:pt x="192" y="181"/>
                  </a:cubicBezTo>
                  <a:cubicBezTo>
                    <a:pt x="86" y="193"/>
                    <a:pt x="0" y="317"/>
                    <a:pt x="77" y="450"/>
                  </a:cubicBezTo>
                  <a:cubicBezTo>
                    <a:pt x="136" y="552"/>
                    <a:pt x="224" y="554"/>
                    <a:pt x="261" y="549"/>
                  </a:cubicBezTo>
                  <a:cubicBezTo>
                    <a:pt x="274" y="517"/>
                    <a:pt x="300" y="481"/>
                    <a:pt x="357" y="465"/>
                  </a:cubicBezTo>
                  <a:cubicBezTo>
                    <a:pt x="358" y="459"/>
                    <a:pt x="365" y="350"/>
                    <a:pt x="292" y="298"/>
                  </a:cubicBezTo>
                  <a:cubicBezTo>
                    <a:pt x="249" y="267"/>
                    <a:pt x="201" y="275"/>
                    <a:pt x="174" y="295"/>
                  </a:cubicBezTo>
                  <a:cubicBezTo>
                    <a:pt x="149" y="315"/>
                    <a:pt x="142" y="345"/>
                    <a:pt x="155" y="377"/>
                  </a:cubicBezTo>
                  <a:cubicBezTo>
                    <a:pt x="161" y="394"/>
                    <a:pt x="171" y="405"/>
                    <a:pt x="185" y="411"/>
                  </a:cubicBezTo>
                  <a:cubicBezTo>
                    <a:pt x="212" y="422"/>
                    <a:pt x="243" y="409"/>
                    <a:pt x="244" y="409"/>
                  </a:cubicBezTo>
                  <a:cubicBezTo>
                    <a:pt x="251" y="406"/>
                    <a:pt x="259" y="410"/>
                    <a:pt x="262" y="417"/>
                  </a:cubicBezTo>
                  <a:cubicBezTo>
                    <a:pt x="265" y="424"/>
                    <a:pt x="262" y="432"/>
                    <a:pt x="255" y="435"/>
                  </a:cubicBezTo>
                  <a:cubicBezTo>
                    <a:pt x="253" y="436"/>
                    <a:pt x="212" y="453"/>
                    <a:pt x="174" y="437"/>
                  </a:cubicBezTo>
                  <a:cubicBezTo>
                    <a:pt x="154" y="429"/>
                    <a:pt x="138" y="412"/>
                    <a:pt x="128" y="388"/>
                  </a:cubicBezTo>
                  <a:cubicBezTo>
                    <a:pt x="111" y="343"/>
                    <a:pt x="122" y="300"/>
                    <a:pt x="157" y="273"/>
                  </a:cubicBezTo>
                  <a:cubicBezTo>
                    <a:pt x="189" y="248"/>
                    <a:pt x="234" y="243"/>
                    <a:pt x="274" y="257"/>
                  </a:cubicBezTo>
                  <a:cubicBezTo>
                    <a:pt x="281" y="227"/>
                    <a:pt x="304" y="187"/>
                    <a:pt x="361" y="174"/>
                  </a:cubicBezTo>
                  <a:cubicBezTo>
                    <a:pt x="415" y="161"/>
                    <a:pt x="447" y="173"/>
                    <a:pt x="464" y="184"/>
                  </a:cubicBezTo>
                  <a:cubicBezTo>
                    <a:pt x="484" y="158"/>
                    <a:pt x="524" y="127"/>
                    <a:pt x="582" y="137"/>
                  </a:cubicBezTo>
                  <a:cubicBezTo>
                    <a:pt x="631" y="145"/>
                    <a:pt x="658" y="170"/>
                    <a:pt x="673" y="190"/>
                  </a:cubicBezTo>
                  <a:cubicBezTo>
                    <a:pt x="686" y="208"/>
                    <a:pt x="694" y="230"/>
                    <a:pt x="696" y="250"/>
                  </a:cubicBezTo>
                  <a:cubicBezTo>
                    <a:pt x="751" y="237"/>
                    <a:pt x="814" y="253"/>
                    <a:pt x="851" y="291"/>
                  </a:cubicBezTo>
                  <a:cubicBezTo>
                    <a:pt x="881" y="322"/>
                    <a:pt x="892" y="365"/>
                    <a:pt x="881" y="411"/>
                  </a:cubicBezTo>
                  <a:cubicBezTo>
                    <a:pt x="895" y="424"/>
                    <a:pt x="922" y="459"/>
                    <a:pt x="914" y="518"/>
                  </a:cubicBezTo>
                  <a:cubicBezTo>
                    <a:pt x="910" y="549"/>
                    <a:pt x="893" y="573"/>
                    <a:pt x="866" y="586"/>
                  </a:cubicBezTo>
                  <a:cubicBezTo>
                    <a:pt x="831" y="602"/>
                    <a:pt x="785" y="596"/>
                    <a:pt x="747" y="572"/>
                  </a:cubicBezTo>
                  <a:cubicBezTo>
                    <a:pt x="693" y="538"/>
                    <a:pt x="609" y="536"/>
                    <a:pt x="571" y="568"/>
                  </a:cubicBezTo>
                  <a:cubicBezTo>
                    <a:pt x="541" y="593"/>
                    <a:pt x="507" y="618"/>
                    <a:pt x="474" y="615"/>
                  </a:cubicBezTo>
                  <a:cubicBezTo>
                    <a:pt x="472" y="615"/>
                    <a:pt x="469" y="615"/>
                    <a:pt x="466" y="614"/>
                  </a:cubicBezTo>
                  <a:cubicBezTo>
                    <a:pt x="447" y="610"/>
                    <a:pt x="432" y="596"/>
                    <a:pt x="421" y="572"/>
                  </a:cubicBezTo>
                  <a:cubicBezTo>
                    <a:pt x="417" y="565"/>
                    <a:pt x="420" y="557"/>
                    <a:pt x="427" y="554"/>
                  </a:cubicBezTo>
                  <a:cubicBezTo>
                    <a:pt x="434" y="550"/>
                    <a:pt x="443" y="553"/>
                    <a:pt x="446" y="560"/>
                  </a:cubicBezTo>
                  <a:cubicBezTo>
                    <a:pt x="453" y="576"/>
                    <a:pt x="462" y="584"/>
                    <a:pt x="473" y="586"/>
                  </a:cubicBezTo>
                  <a:cubicBezTo>
                    <a:pt x="496" y="592"/>
                    <a:pt x="530" y="566"/>
                    <a:pt x="553" y="547"/>
                  </a:cubicBezTo>
                  <a:cubicBezTo>
                    <a:pt x="601" y="506"/>
                    <a:pt x="697" y="507"/>
                    <a:pt x="762" y="548"/>
                  </a:cubicBezTo>
                  <a:cubicBezTo>
                    <a:pt x="792" y="567"/>
                    <a:pt x="828" y="572"/>
                    <a:pt x="854" y="560"/>
                  </a:cubicBezTo>
                  <a:cubicBezTo>
                    <a:pt x="872" y="552"/>
                    <a:pt x="883" y="536"/>
                    <a:pt x="886" y="514"/>
                  </a:cubicBezTo>
                  <a:cubicBezTo>
                    <a:pt x="895" y="455"/>
                    <a:pt x="858" y="427"/>
                    <a:pt x="857" y="427"/>
                  </a:cubicBezTo>
                  <a:cubicBezTo>
                    <a:pt x="852" y="424"/>
                    <a:pt x="850" y="418"/>
                    <a:pt x="852" y="412"/>
                  </a:cubicBezTo>
                  <a:cubicBezTo>
                    <a:pt x="863" y="372"/>
                    <a:pt x="856" y="337"/>
                    <a:pt x="831" y="311"/>
                  </a:cubicBezTo>
                  <a:cubicBezTo>
                    <a:pt x="800" y="280"/>
                    <a:pt x="747" y="266"/>
                    <a:pt x="702" y="278"/>
                  </a:cubicBezTo>
                  <a:cubicBezTo>
                    <a:pt x="642" y="293"/>
                    <a:pt x="633" y="357"/>
                    <a:pt x="632" y="378"/>
                  </a:cubicBezTo>
                  <a:cubicBezTo>
                    <a:pt x="667" y="380"/>
                    <a:pt x="707" y="396"/>
                    <a:pt x="744" y="441"/>
                  </a:cubicBezTo>
                  <a:cubicBezTo>
                    <a:pt x="749" y="447"/>
                    <a:pt x="748" y="456"/>
                    <a:pt x="742" y="461"/>
                  </a:cubicBezTo>
                  <a:cubicBezTo>
                    <a:pt x="736" y="466"/>
                    <a:pt x="727" y="465"/>
                    <a:pt x="722" y="459"/>
                  </a:cubicBezTo>
                  <a:cubicBezTo>
                    <a:pt x="643" y="362"/>
                    <a:pt x="552" y="428"/>
                    <a:pt x="549" y="430"/>
                  </a:cubicBezTo>
                  <a:cubicBezTo>
                    <a:pt x="543" y="434"/>
                    <a:pt x="536" y="434"/>
                    <a:pt x="531" y="430"/>
                  </a:cubicBezTo>
                  <a:cubicBezTo>
                    <a:pt x="529" y="429"/>
                    <a:pt x="496" y="400"/>
                    <a:pt x="447" y="410"/>
                  </a:cubicBezTo>
                  <a:cubicBezTo>
                    <a:pt x="401" y="419"/>
                    <a:pt x="393" y="476"/>
                    <a:pt x="393" y="476"/>
                  </a:cubicBezTo>
                  <a:cubicBezTo>
                    <a:pt x="392" y="482"/>
                    <a:pt x="387" y="487"/>
                    <a:pt x="381" y="488"/>
                  </a:cubicBezTo>
                  <a:cubicBezTo>
                    <a:pt x="339" y="496"/>
                    <a:pt x="315" y="514"/>
                    <a:pt x="300" y="535"/>
                  </a:cubicBezTo>
                  <a:cubicBezTo>
                    <a:pt x="300" y="535"/>
                    <a:pt x="300" y="535"/>
                    <a:pt x="300" y="535"/>
                  </a:cubicBezTo>
                  <a:cubicBezTo>
                    <a:pt x="300" y="535"/>
                    <a:pt x="300" y="535"/>
                    <a:pt x="300" y="535"/>
                  </a:cubicBezTo>
                  <a:cubicBezTo>
                    <a:pt x="299" y="536"/>
                    <a:pt x="299" y="537"/>
                    <a:pt x="298" y="538"/>
                  </a:cubicBezTo>
                  <a:cubicBezTo>
                    <a:pt x="278" y="568"/>
                    <a:pt x="273" y="596"/>
                    <a:pt x="275" y="618"/>
                  </a:cubicBezTo>
                  <a:cubicBezTo>
                    <a:pt x="275" y="618"/>
                    <a:pt x="274" y="618"/>
                    <a:pt x="274" y="618"/>
                  </a:cubicBezTo>
                  <a:cubicBezTo>
                    <a:pt x="275" y="625"/>
                    <a:pt x="276" y="631"/>
                    <a:pt x="278" y="637"/>
                  </a:cubicBezTo>
                  <a:cubicBezTo>
                    <a:pt x="281" y="654"/>
                    <a:pt x="288" y="664"/>
                    <a:pt x="288" y="665"/>
                  </a:cubicBezTo>
                  <a:cubicBezTo>
                    <a:pt x="302" y="693"/>
                    <a:pt x="326" y="711"/>
                    <a:pt x="352" y="724"/>
                  </a:cubicBezTo>
                  <a:cubicBezTo>
                    <a:pt x="352" y="724"/>
                    <a:pt x="352" y="724"/>
                    <a:pt x="352" y="724"/>
                  </a:cubicBezTo>
                  <a:cubicBezTo>
                    <a:pt x="352" y="724"/>
                    <a:pt x="418" y="758"/>
                    <a:pt x="552" y="768"/>
                  </a:cubicBezTo>
                  <a:cubicBezTo>
                    <a:pt x="558" y="768"/>
                    <a:pt x="565" y="769"/>
                    <a:pt x="571" y="769"/>
                  </a:cubicBezTo>
                  <a:cubicBezTo>
                    <a:pt x="571" y="769"/>
                    <a:pt x="570" y="769"/>
                    <a:pt x="570" y="769"/>
                  </a:cubicBezTo>
                  <a:cubicBezTo>
                    <a:pt x="570" y="769"/>
                    <a:pt x="570" y="769"/>
                    <a:pt x="570" y="769"/>
                  </a:cubicBezTo>
                  <a:cubicBezTo>
                    <a:pt x="606" y="770"/>
                    <a:pt x="643" y="762"/>
                    <a:pt x="668" y="733"/>
                  </a:cubicBezTo>
                  <a:cubicBezTo>
                    <a:pt x="682" y="710"/>
                    <a:pt x="687" y="689"/>
                    <a:pt x="681" y="675"/>
                  </a:cubicBezTo>
                  <a:cubicBezTo>
                    <a:pt x="675" y="658"/>
                    <a:pt x="659" y="652"/>
                    <a:pt x="659" y="652"/>
                  </a:cubicBezTo>
                  <a:cubicBezTo>
                    <a:pt x="651" y="649"/>
                    <a:pt x="648" y="641"/>
                    <a:pt x="650" y="634"/>
                  </a:cubicBezTo>
                  <a:cubicBezTo>
                    <a:pt x="653" y="627"/>
                    <a:pt x="661" y="623"/>
                    <a:pt x="668" y="625"/>
                  </a:cubicBezTo>
                  <a:cubicBezTo>
                    <a:pt x="669" y="626"/>
                    <a:pt x="698" y="636"/>
                    <a:pt x="708" y="665"/>
                  </a:cubicBezTo>
                  <a:cubicBezTo>
                    <a:pt x="717" y="689"/>
                    <a:pt x="711" y="717"/>
                    <a:pt x="692" y="749"/>
                  </a:cubicBezTo>
                  <a:cubicBezTo>
                    <a:pt x="691" y="749"/>
                    <a:pt x="691" y="750"/>
                    <a:pt x="691" y="750"/>
                  </a:cubicBezTo>
                  <a:cubicBezTo>
                    <a:pt x="655" y="793"/>
                    <a:pt x="601" y="800"/>
                    <a:pt x="556" y="797"/>
                  </a:cubicBezTo>
                  <a:cubicBezTo>
                    <a:pt x="530" y="795"/>
                    <a:pt x="507" y="789"/>
                    <a:pt x="491" y="785"/>
                  </a:cubicBezTo>
                  <a:cubicBezTo>
                    <a:pt x="524" y="857"/>
                    <a:pt x="598" y="891"/>
                    <a:pt x="677" y="895"/>
                  </a:cubicBezTo>
                  <a:cubicBezTo>
                    <a:pt x="769" y="899"/>
                    <a:pt x="787" y="830"/>
                    <a:pt x="787" y="830"/>
                  </a:cubicBezTo>
                  <a:cubicBezTo>
                    <a:pt x="911" y="781"/>
                    <a:pt x="884" y="656"/>
                    <a:pt x="884" y="656"/>
                  </a:cubicBezTo>
                  <a:cubicBezTo>
                    <a:pt x="936" y="648"/>
                    <a:pt x="1005" y="590"/>
                    <a:pt x="1001" y="4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id-ID"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8"/>
          <p:cNvSpPr txBox="1"/>
          <p:nvPr/>
        </p:nvSpPr>
        <p:spPr>
          <a:xfrm>
            <a:off x="4852492" y="178576"/>
            <a:ext cx="3737123" cy="565604"/>
          </a:xfrm>
          <a:prstGeom prst="rect">
            <a:avLst/>
          </a:prstGeom>
          <a:noFill/>
        </p:spPr>
        <p:txBody>
          <a:bodyPr wrap="square" rtlCol="0" anchor="ctr">
            <a:spAutoFit/>
          </a:bodyPr>
          <a:lstStyle/>
          <a:p>
            <a:pPr algn="ctr">
              <a:lnSpc>
                <a:spcPct val="120000"/>
              </a:lnSpc>
              <a:spcBef>
                <a:spcPts val="0"/>
              </a:spcBef>
              <a:spcAft>
                <a:spcPts val="0"/>
              </a:spcAft>
            </a:pPr>
            <a:r>
              <a:rPr lang="en-US"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Customer Services</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aphicFrame>
        <p:nvGraphicFramePr>
          <p:cNvPr id="4" name="Table 3">
            <a:extLst>
              <a:ext uri="{FF2B5EF4-FFF2-40B4-BE49-F238E27FC236}">
                <a16:creationId xmlns:a16="http://schemas.microsoft.com/office/drawing/2014/main" id="{0D840FE5-6410-C145-B8A2-67FB052EBB82}"/>
              </a:ext>
            </a:extLst>
          </p:cNvPr>
          <p:cNvGraphicFramePr>
            <a:graphicFrameLocks noGrp="1"/>
          </p:cNvGraphicFramePr>
          <p:nvPr>
            <p:extLst>
              <p:ext uri="{D42A27DB-BD31-4B8C-83A1-F6EECF244321}">
                <p14:modId xmlns:p14="http://schemas.microsoft.com/office/powerpoint/2010/main" val="2044275882"/>
              </p:ext>
            </p:extLst>
          </p:nvPr>
        </p:nvGraphicFramePr>
        <p:xfrm>
          <a:off x="5924284" y="2216173"/>
          <a:ext cx="5918356" cy="2225040"/>
        </p:xfrm>
        <a:graphic>
          <a:graphicData uri="http://schemas.openxmlformats.org/drawingml/2006/table">
            <a:tbl>
              <a:tblPr firstRow="1" bandRow="1">
                <a:tableStyleId>{5C22544A-7EE6-4342-B048-85BDC9FD1C3A}</a:tableStyleId>
              </a:tblPr>
              <a:tblGrid>
                <a:gridCol w="2959178">
                  <a:extLst>
                    <a:ext uri="{9D8B030D-6E8A-4147-A177-3AD203B41FA5}">
                      <a16:colId xmlns:a16="http://schemas.microsoft.com/office/drawing/2014/main" val="1799385665"/>
                    </a:ext>
                  </a:extLst>
                </a:gridCol>
                <a:gridCol w="2959178">
                  <a:extLst>
                    <a:ext uri="{9D8B030D-6E8A-4147-A177-3AD203B41FA5}">
                      <a16:colId xmlns:a16="http://schemas.microsoft.com/office/drawing/2014/main" val="781523296"/>
                    </a:ext>
                  </a:extLst>
                </a:gridCol>
              </a:tblGrid>
              <a:tr h="370840">
                <a:tc>
                  <a:txBody>
                    <a:bodyPr/>
                    <a:lstStyle/>
                    <a:p>
                      <a:r>
                        <a:rPr lang="en-US" dirty="0"/>
                        <a:t>Name</a:t>
                      </a:r>
                    </a:p>
                  </a:txBody>
                  <a:tcPr/>
                </a:tc>
                <a:tc>
                  <a:txBody>
                    <a:bodyPr/>
                    <a:lstStyle/>
                    <a:p>
                      <a:r>
                        <a:rPr lang="en-US" dirty="0"/>
                        <a:t>Dollars in bank</a:t>
                      </a:r>
                    </a:p>
                  </a:txBody>
                  <a:tcPr/>
                </a:tc>
                <a:extLst>
                  <a:ext uri="{0D108BD9-81ED-4DB2-BD59-A6C34878D82A}">
                    <a16:rowId xmlns:a16="http://schemas.microsoft.com/office/drawing/2014/main" val="2474626733"/>
                  </a:ext>
                </a:extLst>
              </a:tr>
              <a:tr h="370840">
                <a:tc>
                  <a:txBody>
                    <a:bodyPr/>
                    <a:lstStyle/>
                    <a:p>
                      <a:r>
                        <a:rPr lang="en-US" dirty="0"/>
                        <a:t>James</a:t>
                      </a:r>
                    </a:p>
                  </a:txBody>
                  <a:tcPr/>
                </a:tc>
                <a:tc>
                  <a:txBody>
                    <a:bodyPr/>
                    <a:lstStyle/>
                    <a:p>
                      <a:r>
                        <a:rPr lang="en-US" dirty="0"/>
                        <a:t>$15,446,547.00</a:t>
                      </a:r>
                    </a:p>
                  </a:txBody>
                  <a:tcPr/>
                </a:tc>
                <a:extLst>
                  <a:ext uri="{0D108BD9-81ED-4DB2-BD59-A6C34878D82A}">
                    <a16:rowId xmlns:a16="http://schemas.microsoft.com/office/drawing/2014/main" val="1874504633"/>
                  </a:ext>
                </a:extLst>
              </a:tr>
              <a:tr h="370840">
                <a:tc>
                  <a:txBody>
                    <a:bodyPr/>
                    <a:lstStyle/>
                    <a:p>
                      <a:r>
                        <a:rPr lang="en-US" dirty="0"/>
                        <a:t>Zhao</a:t>
                      </a:r>
                    </a:p>
                  </a:txBody>
                  <a:tcPr/>
                </a:tc>
                <a:tc>
                  <a:txBody>
                    <a:bodyPr/>
                    <a:lstStyle/>
                    <a:p>
                      <a:r>
                        <a:rPr lang="en-US" dirty="0"/>
                        <a:t>$17,224,783.00</a:t>
                      </a:r>
                    </a:p>
                  </a:txBody>
                  <a:tcPr/>
                </a:tc>
                <a:extLst>
                  <a:ext uri="{0D108BD9-81ED-4DB2-BD59-A6C34878D82A}">
                    <a16:rowId xmlns:a16="http://schemas.microsoft.com/office/drawing/2014/main" val="2327256950"/>
                  </a:ext>
                </a:extLst>
              </a:tr>
              <a:tr h="370840">
                <a:tc>
                  <a:txBody>
                    <a:bodyPr/>
                    <a:lstStyle/>
                    <a:p>
                      <a:r>
                        <a:rPr lang="en-US" dirty="0"/>
                        <a:t>Ben</a:t>
                      </a:r>
                    </a:p>
                  </a:txBody>
                  <a:tcPr/>
                </a:tc>
                <a:tc>
                  <a:txBody>
                    <a:bodyPr/>
                    <a:lstStyle/>
                    <a:p>
                      <a:r>
                        <a:rPr lang="en-US" dirty="0"/>
                        <a:t>$24,887,239.00</a:t>
                      </a:r>
                    </a:p>
                  </a:txBody>
                  <a:tcPr/>
                </a:tc>
                <a:extLst>
                  <a:ext uri="{0D108BD9-81ED-4DB2-BD59-A6C34878D82A}">
                    <a16:rowId xmlns:a16="http://schemas.microsoft.com/office/drawing/2014/main" val="1474911754"/>
                  </a:ext>
                </a:extLst>
              </a:tr>
              <a:tr h="370840">
                <a:tc>
                  <a:txBody>
                    <a:bodyPr/>
                    <a:lstStyle/>
                    <a:p>
                      <a:r>
                        <a:rPr lang="en-US" dirty="0"/>
                        <a:t>Emma</a:t>
                      </a:r>
                    </a:p>
                  </a:txBody>
                  <a:tcPr/>
                </a:tc>
                <a:tc>
                  <a:txBody>
                    <a:bodyPr/>
                    <a:lstStyle/>
                    <a:p>
                      <a:r>
                        <a:rPr lang="en-US" dirty="0"/>
                        <a:t>$44,214,548.00</a:t>
                      </a:r>
                    </a:p>
                  </a:txBody>
                  <a:tcPr/>
                </a:tc>
                <a:extLst>
                  <a:ext uri="{0D108BD9-81ED-4DB2-BD59-A6C34878D82A}">
                    <a16:rowId xmlns:a16="http://schemas.microsoft.com/office/drawing/2014/main" val="2092818340"/>
                  </a:ext>
                </a:extLst>
              </a:tr>
              <a:tr h="370840">
                <a:tc>
                  <a:txBody>
                    <a:bodyPr/>
                    <a:lstStyle/>
                    <a:p>
                      <a:r>
                        <a:rPr lang="en-US" dirty="0"/>
                        <a:t>Lydia</a:t>
                      </a:r>
                    </a:p>
                  </a:txBody>
                  <a:tcPr/>
                </a:tc>
                <a:tc>
                  <a:txBody>
                    <a:bodyPr/>
                    <a:lstStyle/>
                    <a:p>
                      <a:r>
                        <a:rPr lang="en-US" dirty="0"/>
                        <a:t>$84,554,982.00</a:t>
                      </a:r>
                    </a:p>
                  </a:txBody>
                  <a:tcPr/>
                </a:tc>
                <a:extLst>
                  <a:ext uri="{0D108BD9-81ED-4DB2-BD59-A6C34878D82A}">
                    <a16:rowId xmlns:a16="http://schemas.microsoft.com/office/drawing/2014/main" val="661882665"/>
                  </a:ext>
                </a:extLst>
              </a:tr>
            </a:tbl>
          </a:graphicData>
        </a:graphic>
      </p:graphicFrame>
    </p:spTree>
    <p:extLst>
      <p:ext uri="{BB962C8B-B14F-4D97-AF65-F5344CB8AC3E}">
        <p14:creationId xmlns:p14="http://schemas.microsoft.com/office/powerpoint/2010/main" val="48542849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 name="Group 532"/>
          <p:cNvGrpSpPr/>
          <p:nvPr/>
        </p:nvGrpSpPr>
        <p:grpSpPr>
          <a:xfrm>
            <a:off x="4966266" y="2176915"/>
            <a:ext cx="3032776" cy="3585256"/>
            <a:chOff x="56464" y="66751"/>
            <a:chExt cx="6792667" cy="8030085"/>
          </a:xfrm>
        </p:grpSpPr>
        <p:sp>
          <p:nvSpPr>
            <p:cNvPr id="522" name="Shape 522"/>
            <p:cNvSpPr/>
            <p:nvPr/>
          </p:nvSpPr>
          <p:spPr>
            <a:xfrm>
              <a:off x="56464" y="66751"/>
              <a:ext cx="6792667" cy="803008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304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3" name="Shape 523"/>
            <p:cNvSpPr/>
            <p:nvPr/>
          </p:nvSpPr>
          <p:spPr>
            <a:xfrm>
              <a:off x="545561" y="641674"/>
              <a:ext cx="5815468" cy="687487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177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4" name="Shape 524"/>
            <p:cNvSpPr/>
            <p:nvPr/>
          </p:nvSpPr>
          <p:spPr>
            <a:xfrm>
              <a:off x="954611" y="1090388"/>
              <a:ext cx="2402363" cy="3030191"/>
            </a:xfrm>
            <a:custGeom>
              <a:avLst/>
              <a:gdLst/>
              <a:ahLst/>
              <a:cxnLst>
                <a:cxn ang="0">
                  <a:pos x="wd2" y="hd2"/>
                </a:cxn>
                <a:cxn ang="5400000">
                  <a:pos x="wd2" y="hd2"/>
                </a:cxn>
                <a:cxn ang="10800000">
                  <a:pos x="wd2" y="hd2"/>
                </a:cxn>
                <a:cxn ang="16200000">
                  <a:pos x="wd2" y="hd2"/>
                </a:cxn>
              </a:cxnLst>
              <a:rect l="0" t="0" r="r" b="b"/>
              <a:pathLst>
                <a:path w="21541" h="21600" extrusionOk="0">
                  <a:moveTo>
                    <a:pt x="111" y="7827"/>
                  </a:moveTo>
                  <a:cubicBezTo>
                    <a:pt x="3990" y="7234"/>
                    <a:pt x="7765" y="6273"/>
                    <a:pt x="11357" y="4966"/>
                  </a:cubicBezTo>
                  <a:cubicBezTo>
                    <a:pt x="14991" y="3644"/>
                    <a:pt x="18411" y="1976"/>
                    <a:pt x="21541" y="0"/>
                  </a:cubicBezTo>
                  <a:lnTo>
                    <a:pt x="21541" y="21600"/>
                  </a:lnTo>
                  <a:lnTo>
                    <a:pt x="1545" y="21600"/>
                  </a:lnTo>
                  <a:cubicBezTo>
                    <a:pt x="875" y="19278"/>
                    <a:pt x="421" y="16919"/>
                    <a:pt x="187" y="14544"/>
                  </a:cubicBezTo>
                  <a:cubicBezTo>
                    <a:pt x="-34" y="12309"/>
                    <a:pt x="-59" y="10065"/>
                    <a:pt x="111" y="7827"/>
                  </a:cubicBez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5" name="Shape 525"/>
            <p:cNvSpPr/>
            <p:nvPr/>
          </p:nvSpPr>
          <p:spPr>
            <a:xfrm>
              <a:off x="3551011" y="1116085"/>
              <a:ext cx="2391400" cy="2986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92" y="1699"/>
                    <a:pt x="6929" y="3205"/>
                    <a:pt x="10585" y="4507"/>
                  </a:cubicBezTo>
                  <a:cubicBezTo>
                    <a:pt x="14160" y="5780"/>
                    <a:pt x="17840" y="6855"/>
                    <a:pt x="21600" y="7724"/>
                  </a:cubicBezTo>
                  <a:cubicBezTo>
                    <a:pt x="21577" y="9984"/>
                    <a:pt x="21426" y="12241"/>
                    <a:pt x="21147" y="14490"/>
                  </a:cubicBezTo>
                  <a:cubicBezTo>
                    <a:pt x="20852" y="16875"/>
                    <a:pt x="20413" y="19248"/>
                    <a:pt x="19833" y="21600"/>
                  </a:cubicBezTo>
                  <a:lnTo>
                    <a:pt x="184"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6" name="Shape 526"/>
            <p:cNvSpPr/>
            <p:nvPr/>
          </p:nvSpPr>
          <p:spPr>
            <a:xfrm>
              <a:off x="1213429" y="4289875"/>
              <a:ext cx="2119994" cy="2704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cubicBezTo>
                    <a:pt x="16474" y="19204"/>
                    <a:pt x="11955" y="16088"/>
                    <a:pt x="8268" y="12410"/>
                  </a:cubicBezTo>
                  <a:cubicBezTo>
                    <a:pt x="4558" y="8709"/>
                    <a:pt x="1755" y="4501"/>
                    <a:pt x="0" y="0"/>
                  </a:cubicBezTo>
                  <a:close/>
                </a:path>
              </a:pathLst>
            </a:cu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7" name="Shape 527"/>
            <p:cNvSpPr/>
            <p:nvPr/>
          </p:nvSpPr>
          <p:spPr>
            <a:xfrm>
              <a:off x="3597286" y="4313711"/>
              <a:ext cx="2042834" cy="26450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097" y="4711"/>
                    <a:pt x="17304" y="9119"/>
                    <a:pt x="13408" y="12926"/>
                  </a:cubicBezTo>
                  <a:cubicBezTo>
                    <a:pt x="9782" y="16471"/>
                    <a:pt x="5274" y="19420"/>
                    <a:pt x="151" y="21600"/>
                  </a:cubicBezTo>
                  <a:lnTo>
                    <a:pt x="0" y="0"/>
                  </a:lnTo>
                  <a:close/>
                </a:path>
              </a:pathLst>
            </a:custGeom>
            <a:solidFill>
              <a:schemeClr val="accent4"/>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3215">
                <a:latin typeface="Arial" panose="020B0604020202020204" pitchFamily="34" charset="0"/>
                <a:ea typeface="微软雅黑" panose="020B0503020204020204" pitchFamily="34" charset="-122"/>
                <a:sym typeface="Arial" panose="020B0604020202020204" pitchFamily="34" charset="0"/>
              </a:endParaRPr>
            </a:p>
          </p:txBody>
        </p:sp>
        <p:sp>
          <p:nvSpPr>
            <p:cNvPr id="528" name="Shape 528"/>
            <p:cNvSpPr/>
            <p:nvPr/>
          </p:nvSpPr>
          <p:spPr>
            <a:xfrm>
              <a:off x="4151524" y="4773485"/>
              <a:ext cx="574452" cy="676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9" name="Shape 529"/>
            <p:cNvSpPr/>
            <p:nvPr/>
          </p:nvSpPr>
          <p:spPr>
            <a:xfrm>
              <a:off x="4218652" y="2526221"/>
              <a:ext cx="574452" cy="676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5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0" name="Shape 530"/>
            <p:cNvSpPr/>
            <p:nvPr/>
          </p:nvSpPr>
          <p:spPr>
            <a:xfrm>
              <a:off x="1915225" y="2526218"/>
              <a:ext cx="574452" cy="676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1" name="Shape 531"/>
            <p:cNvSpPr/>
            <p:nvPr/>
          </p:nvSpPr>
          <p:spPr>
            <a:xfrm>
              <a:off x="2033157" y="4773480"/>
              <a:ext cx="574452" cy="676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8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sz="1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4" name="Shape 534"/>
          <p:cNvSpPr/>
          <p:nvPr/>
        </p:nvSpPr>
        <p:spPr>
          <a:xfrm>
            <a:off x="8747063" y="2561175"/>
            <a:ext cx="1570744" cy="469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3800">
                <a:solidFill>
                  <a:srgbClr val="809D2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Efficiency</a:t>
            </a:r>
            <a:endParaRPr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8" name="Shape 538"/>
          <p:cNvSpPr/>
          <p:nvPr/>
        </p:nvSpPr>
        <p:spPr>
          <a:xfrm>
            <a:off x="8748857" y="4682566"/>
            <a:ext cx="1017907" cy="469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3800">
                <a:solidFill>
                  <a:srgbClr val="FBBE48"/>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en-US" altLang="zh-CN"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Safety</a:t>
            </a:r>
            <a:endParaRPr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2684959" y="184968"/>
            <a:ext cx="7488832" cy="565604"/>
          </a:xfrm>
          <a:prstGeom prst="rect">
            <a:avLst/>
          </a:prstGeom>
          <a:noFill/>
        </p:spPr>
        <p:txBody>
          <a:bodyPr wrap="square" rtlCol="0" anchor="ctr">
            <a:spAutoFit/>
          </a:bodyPr>
          <a:lstStyle/>
          <a:p>
            <a:pPr algn="ctr">
              <a:lnSpc>
                <a:spcPct val="120000"/>
              </a:lnSpc>
              <a:spcBef>
                <a:spcPts val="0"/>
              </a:spcBef>
              <a:spcAft>
                <a:spcPts val="0"/>
              </a:spcAft>
            </a:pPr>
            <a:r>
              <a:rPr lang="en-US"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Risk Management and Internal Controls</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1" name="Shape 534">
            <a:extLst>
              <a:ext uri="{FF2B5EF4-FFF2-40B4-BE49-F238E27FC236}">
                <a16:creationId xmlns:a16="http://schemas.microsoft.com/office/drawing/2014/main" id="{F6759BCF-283C-DE47-BA8E-AE0F129EBA3A}"/>
              </a:ext>
            </a:extLst>
          </p:cNvPr>
          <p:cNvSpPr/>
          <p:nvPr/>
        </p:nvSpPr>
        <p:spPr>
          <a:xfrm>
            <a:off x="2752665" y="2561175"/>
            <a:ext cx="1918832" cy="469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defRPr sz="3800">
                <a:solidFill>
                  <a:srgbClr val="809D2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en-US" altLang="zh-CN"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Range</a:t>
            </a:r>
            <a:endParaRPr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Shape 538">
            <a:extLst>
              <a:ext uri="{FF2B5EF4-FFF2-40B4-BE49-F238E27FC236}">
                <a16:creationId xmlns:a16="http://schemas.microsoft.com/office/drawing/2014/main" id="{61EF5AAE-2111-C643-8CB6-0B52DE771524}"/>
              </a:ext>
            </a:extLst>
          </p:cNvPr>
          <p:cNvSpPr/>
          <p:nvPr/>
        </p:nvSpPr>
        <p:spPr>
          <a:xfrm>
            <a:off x="2824430" y="4682566"/>
            <a:ext cx="1559722" cy="4694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3800">
                <a:solidFill>
                  <a:srgbClr val="FBBE48"/>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Allocation</a:t>
            </a:r>
            <a:endParaRPr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7645021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532"/>
                                        </p:tgtEl>
                                        <p:attrNameLst>
                                          <p:attrName>style.visibility</p:attrName>
                                        </p:attrNameLst>
                                      </p:cBhvr>
                                      <p:to>
                                        <p:strVal val="visible"/>
                                      </p:to>
                                    </p:set>
                                    <p:anim calcmode="lin" valueType="num">
                                      <p:cBhvr>
                                        <p:cTn id="7" dur="1000" fill="hold"/>
                                        <p:tgtEl>
                                          <p:spTgt spid="532"/>
                                        </p:tgtEl>
                                        <p:attrNameLst>
                                          <p:attrName>ppt_w</p:attrName>
                                        </p:attrNameLst>
                                      </p:cBhvr>
                                      <p:tavLst>
                                        <p:tav tm="0">
                                          <p:val>
                                            <p:fltVal val="0"/>
                                          </p:val>
                                        </p:tav>
                                        <p:tav tm="100000">
                                          <p:val>
                                            <p:strVal val="#ppt_w"/>
                                          </p:val>
                                        </p:tav>
                                      </p:tavLst>
                                    </p:anim>
                                    <p:anim calcmode="lin" valueType="num">
                                      <p:cBhvr>
                                        <p:cTn id="8" dur="1000" fill="hold"/>
                                        <p:tgtEl>
                                          <p:spTgt spid="5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1"/>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2</a:t>
            </a:r>
            <a:endParaRPr lang="zh-CN" altLang="en-US" sz="8435" dirty="0">
              <a:solidFill>
                <a:schemeClr val="accent1"/>
              </a:solidFill>
              <a:latin typeface="+mn-ea"/>
            </a:endParaRPr>
          </a:p>
        </p:txBody>
      </p:sp>
      <p:sp>
        <p:nvSpPr>
          <p:cNvPr id="30" name="矩形 29"/>
          <p:cNvSpPr/>
          <p:nvPr/>
        </p:nvSpPr>
        <p:spPr>
          <a:xfrm>
            <a:off x="3268520" y="3811424"/>
            <a:ext cx="6321731" cy="906851"/>
          </a:xfrm>
          <a:prstGeom prst="rect">
            <a:avLst/>
          </a:prstGeom>
        </p:spPr>
        <p:txBody>
          <a:bodyPr wrap="none">
            <a:spAutoFit/>
          </a:bodyPr>
          <a:lstStyle/>
          <a:p>
            <a:pPr algn="ctr">
              <a:lnSpc>
                <a:spcPct val="150000"/>
              </a:lnSpc>
            </a:pPr>
            <a:r>
              <a:rPr lang="en-US" altLang="zh-CN" sz="4000" dirty="0">
                <a:solidFill>
                  <a:schemeClr val="accent1"/>
                </a:solidFill>
                <a:latin typeface="微软雅黑" panose="020B0503020204020204" pitchFamily="34" charset="-122"/>
                <a:ea typeface="微软雅黑" panose="020B0503020204020204" pitchFamily="34" charset="-122"/>
                <a:cs typeface="+mn-ea"/>
                <a:sym typeface="+mn-lt"/>
              </a:rPr>
              <a:t>Disruption from Big Data</a:t>
            </a:r>
            <a:endParaRPr lang="en-GB" altLang="zh-CN" sz="4000" dirty="0">
              <a:solidFill>
                <a:schemeClr val="accent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9921141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14:presetBounceEnd="30667">
                                      <p:stCondLst>
                                        <p:cond delay="1500"/>
                                      </p:stCondLst>
                                      <p:childTnLst>
                                        <p:animMotion origin="layout" path="M -2.59259E-6 -2.26514E-6 L -2.59259E-6 -0.25 " pathEditMode="relative" rAng="0" ptsTypes="AA" p14:bounceEnd="30667">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stCondLst>
                                        <p:cond delay="1500"/>
                                      </p:stCondLst>
                                      <p:childTnLst>
                                        <p:animMotion origin="layout" path="M -2.59259E-6 -2.26514E-6 L -2.59259E-6 -0.25 " pathEditMode="relative" rAng="0" ptsTypes="AA">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8"/>
          <p:cNvSpPr txBox="1"/>
          <p:nvPr/>
        </p:nvSpPr>
        <p:spPr>
          <a:xfrm>
            <a:off x="2684959" y="184968"/>
            <a:ext cx="7488832" cy="565604"/>
          </a:xfrm>
          <a:prstGeom prst="rect">
            <a:avLst/>
          </a:prstGeom>
          <a:noFill/>
        </p:spPr>
        <p:txBody>
          <a:bodyPr wrap="square" rtlCol="0" anchor="ctr">
            <a:spAutoFit/>
          </a:bodyPr>
          <a:lstStyle/>
          <a:p>
            <a:pPr algn="ctr">
              <a:lnSpc>
                <a:spcPct val="120000"/>
              </a:lnSpc>
              <a:spcBef>
                <a:spcPts val="0"/>
              </a:spcBef>
              <a:spcAft>
                <a:spcPts val="0"/>
              </a:spcAft>
            </a:pPr>
            <a:r>
              <a:rPr lang="en-US"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Disruption from Big Data</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2" name="Picture 1">
            <a:extLst>
              <a:ext uri="{FF2B5EF4-FFF2-40B4-BE49-F238E27FC236}">
                <a16:creationId xmlns:a16="http://schemas.microsoft.com/office/drawing/2014/main" id="{4B072A10-0108-2940-B013-432F632CD645}"/>
              </a:ext>
            </a:extLst>
          </p:cNvPr>
          <p:cNvPicPr>
            <a:picLocks noChangeAspect="1"/>
          </p:cNvPicPr>
          <p:nvPr/>
        </p:nvPicPr>
        <p:blipFill>
          <a:blip r:embed="rId3"/>
          <a:stretch>
            <a:fillRect/>
          </a:stretch>
        </p:blipFill>
        <p:spPr>
          <a:xfrm>
            <a:off x="1244799" y="2104157"/>
            <a:ext cx="3670300" cy="3371850"/>
          </a:xfrm>
          <a:prstGeom prst="rect">
            <a:avLst/>
          </a:prstGeom>
        </p:spPr>
      </p:pic>
      <p:pic>
        <p:nvPicPr>
          <p:cNvPr id="3" name="Picture 2">
            <a:extLst>
              <a:ext uri="{FF2B5EF4-FFF2-40B4-BE49-F238E27FC236}">
                <a16:creationId xmlns:a16="http://schemas.microsoft.com/office/drawing/2014/main" id="{F93F4A42-53CD-114B-8849-4E6D7FD6E7DD}"/>
              </a:ext>
            </a:extLst>
          </p:cNvPr>
          <p:cNvPicPr>
            <a:picLocks noChangeAspect="1"/>
          </p:cNvPicPr>
          <p:nvPr/>
        </p:nvPicPr>
        <p:blipFill>
          <a:blip r:embed="rId4"/>
          <a:stretch>
            <a:fillRect/>
          </a:stretch>
        </p:blipFill>
        <p:spPr>
          <a:xfrm>
            <a:off x="6933431" y="2708982"/>
            <a:ext cx="5190392" cy="1814686"/>
          </a:xfrm>
          <a:prstGeom prst="rect">
            <a:avLst/>
          </a:prstGeom>
        </p:spPr>
      </p:pic>
    </p:spTree>
    <p:extLst>
      <p:ext uri="{BB962C8B-B14F-4D97-AF65-F5344CB8AC3E}">
        <p14:creationId xmlns:p14="http://schemas.microsoft.com/office/powerpoint/2010/main" val="110802651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a:ext>
            </a:extLst>
          </a:blip>
          <a:srcRect/>
          <a:stretch>
            <a:fillRect/>
          </a:stretch>
        </p:blipFill>
        <p:spPr>
          <a:xfrm>
            <a:off x="0" y="-1"/>
            <a:ext cx="12858750" cy="7233047"/>
          </a:xfrm>
          <a:prstGeom prst="rect">
            <a:avLst/>
          </a:prstGeom>
        </p:spPr>
      </p:pic>
      <p:sp>
        <p:nvSpPr>
          <p:cNvPr id="27" name="任意多边形 26"/>
          <p:cNvSpPr/>
          <p:nvPr/>
        </p:nvSpPr>
        <p:spPr>
          <a:xfrm>
            <a:off x="5646035" y="2248173"/>
            <a:ext cx="1635553" cy="1669986"/>
          </a:xfrm>
          <a:custGeom>
            <a:avLst/>
            <a:gdLst>
              <a:gd name="connsiteX0" fmla="*/ 0 w 1551215"/>
              <a:gd name="connsiteY0" fmla="*/ 0 h 1583872"/>
              <a:gd name="connsiteX1" fmla="*/ 449036 w 1551215"/>
              <a:gd name="connsiteY1" fmla="*/ 0 h 1583872"/>
              <a:gd name="connsiteX2" fmla="*/ 449036 w 1551215"/>
              <a:gd name="connsiteY2" fmla="*/ 71936 h 1583872"/>
              <a:gd name="connsiteX3" fmla="*/ 73607 w 1551215"/>
              <a:gd name="connsiteY3" fmla="*/ 71936 h 1583872"/>
              <a:gd name="connsiteX4" fmla="*/ 73607 w 1551215"/>
              <a:gd name="connsiteY4" fmla="*/ 1511936 h 1583872"/>
              <a:gd name="connsiteX5" fmla="*/ 1477607 w 1551215"/>
              <a:gd name="connsiteY5" fmla="*/ 1511936 h 1583872"/>
              <a:gd name="connsiteX6" fmla="*/ 1477607 w 1551215"/>
              <a:gd name="connsiteY6" fmla="*/ 71936 h 1583872"/>
              <a:gd name="connsiteX7" fmla="*/ 1102179 w 1551215"/>
              <a:gd name="connsiteY7" fmla="*/ 71936 h 1583872"/>
              <a:gd name="connsiteX8" fmla="*/ 1102179 w 1551215"/>
              <a:gd name="connsiteY8" fmla="*/ 0 h 1583872"/>
              <a:gd name="connsiteX9" fmla="*/ 1551215 w 1551215"/>
              <a:gd name="connsiteY9" fmla="*/ 0 h 1583872"/>
              <a:gd name="connsiteX10" fmla="*/ 1551215 w 1551215"/>
              <a:gd name="connsiteY10" fmla="*/ 1583872 h 1583872"/>
              <a:gd name="connsiteX11" fmla="*/ 0 w 1551215"/>
              <a:gd name="connsiteY11" fmla="*/ 1583872 h 158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215" h="1583872">
                <a:moveTo>
                  <a:pt x="0" y="0"/>
                </a:moveTo>
                <a:lnTo>
                  <a:pt x="449036" y="0"/>
                </a:lnTo>
                <a:lnTo>
                  <a:pt x="449036" y="71936"/>
                </a:lnTo>
                <a:lnTo>
                  <a:pt x="73607" y="71936"/>
                </a:lnTo>
                <a:lnTo>
                  <a:pt x="73607" y="1511936"/>
                </a:lnTo>
                <a:lnTo>
                  <a:pt x="1477607" y="1511936"/>
                </a:lnTo>
                <a:lnTo>
                  <a:pt x="1477607" y="71936"/>
                </a:lnTo>
                <a:lnTo>
                  <a:pt x="1102179" y="71936"/>
                </a:lnTo>
                <a:lnTo>
                  <a:pt x="1102179" y="0"/>
                </a:lnTo>
                <a:lnTo>
                  <a:pt x="1551215" y="0"/>
                </a:lnTo>
                <a:lnTo>
                  <a:pt x="1551215" y="1583872"/>
                </a:lnTo>
                <a:lnTo>
                  <a:pt x="0" y="158387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8" name="等腰三角形 27"/>
          <p:cNvSpPr/>
          <p:nvPr/>
        </p:nvSpPr>
        <p:spPr>
          <a:xfrm rot="10800000">
            <a:off x="6303125" y="3332802"/>
            <a:ext cx="321371" cy="29267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sp>
        <p:nvSpPr>
          <p:cNvPr id="29" name="文本框 28"/>
          <p:cNvSpPr txBox="1"/>
          <p:nvPr/>
        </p:nvSpPr>
        <p:spPr>
          <a:xfrm>
            <a:off x="6096032" y="1684245"/>
            <a:ext cx="689150" cy="1390358"/>
          </a:xfrm>
          <a:prstGeom prst="rect">
            <a:avLst/>
          </a:prstGeom>
          <a:noFill/>
        </p:spPr>
        <p:txBody>
          <a:bodyPr wrap="square" rtlCol="0">
            <a:spAutoFit/>
          </a:bodyPr>
          <a:lstStyle/>
          <a:p>
            <a:pPr algn="ctr"/>
            <a:r>
              <a:rPr lang="en-US" altLang="zh-CN" sz="8435" dirty="0">
                <a:solidFill>
                  <a:schemeClr val="accent1"/>
                </a:solidFill>
                <a:latin typeface="+mn-ea"/>
              </a:rPr>
              <a:t>3</a:t>
            </a:r>
            <a:endParaRPr lang="zh-CN" altLang="en-US" sz="8435" dirty="0">
              <a:solidFill>
                <a:schemeClr val="accent1"/>
              </a:solidFill>
              <a:latin typeface="+mn-ea"/>
            </a:endParaRPr>
          </a:p>
        </p:txBody>
      </p:sp>
      <p:sp>
        <p:nvSpPr>
          <p:cNvPr id="30" name="矩形 29"/>
          <p:cNvSpPr/>
          <p:nvPr/>
        </p:nvSpPr>
        <p:spPr>
          <a:xfrm>
            <a:off x="725992" y="3811424"/>
            <a:ext cx="11406776" cy="700769"/>
          </a:xfrm>
          <a:prstGeom prst="rect">
            <a:avLst/>
          </a:prstGeom>
        </p:spPr>
        <p:txBody>
          <a:bodyPr wrap="none">
            <a:spAutoFit/>
          </a:bodyPr>
          <a:lstStyle/>
          <a:p>
            <a:pPr algn="ctr">
              <a:lnSpc>
                <a:spcPct val="120000"/>
              </a:lnSpc>
              <a:spcBef>
                <a:spcPts val="0"/>
              </a:spcBef>
              <a:spcAft>
                <a:spcPts val="0"/>
              </a:spcAft>
            </a:pPr>
            <a:r>
              <a:rPr lang="en-US" altLang="zh-CN" sz="36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Future Data Analytics Trends for Changing Banking</a:t>
            </a:r>
            <a:endParaRPr lang="en-US" altLang="zh-CN" sz="36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2509112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14:presetBounceEnd="30667">
                                      <p:stCondLst>
                                        <p:cond delay="1500"/>
                                      </p:stCondLst>
                                      <p:childTnLst>
                                        <p:animMotion origin="layout" path="M -2.59259E-6 -2.26514E-6 L -2.59259E-6 -0.25 " pathEditMode="relative" rAng="0" ptsTypes="AA" p14:bounceEnd="30667">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Effect transition="in" filter="wheel(1)">
                                          <p:cBhvr>
                                            <p:cTn id="11" dur="1000"/>
                                            <p:tgtEl>
                                              <p:spTgt spid="27"/>
                                            </p:tgtEl>
                                          </p:cBhvr>
                                        </p:animEffect>
                                      </p:childTnLst>
                                    </p:cTn>
                                  </p:par>
                                  <p:par>
                                    <p:cTn id="12" presetID="10" presetClass="entr" presetSubtype="0" fill="hold" grpId="0" nodeType="withEffect">
                                      <p:stCondLst>
                                        <p:cond delay="125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1" nodeType="withEffect">
                                      <p:stCondLst>
                                        <p:cond delay="15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64" presetClass="path" presetSubtype="0" accel="50000" fill="hold" grpId="0" nodeType="withEffect">
                                      <p:stCondLst>
                                        <p:cond delay="1500"/>
                                      </p:stCondLst>
                                      <p:childTnLst>
                                        <p:animMotion origin="layout" path="M -2.59259E-6 -2.26514E-6 L -2.59259E-6 -0.25 " pathEditMode="relative" rAng="0" ptsTypes="AA">
                                          <p:cBhvr>
                                            <p:cTn id="19" dur="750" spd="-100000" fill="hold"/>
                                            <p:tgtEl>
                                              <p:spTgt spid="28"/>
                                            </p:tgtEl>
                                            <p:attrNameLst>
                                              <p:attrName>ppt_x</p:attrName>
                                              <p:attrName>ppt_y</p:attrName>
                                            </p:attrNameLst>
                                          </p:cBhvr>
                                          <p:rCtr x="0" y="-12511"/>
                                        </p:animMotion>
                                      </p:childTnLst>
                                    </p:cTn>
                                  </p:par>
                                  <p:par>
                                    <p:cTn id="20" presetID="42" presetClass="entr" presetSubtype="0" fill="hold" grpId="0" nodeType="withEffect">
                                      <p:stCondLst>
                                        <p:cond delay="225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anim calcmode="lin" valueType="num">
                                          <p:cBhvr>
                                            <p:cTn id="23" dur="250" fill="hold"/>
                                            <p:tgtEl>
                                              <p:spTgt spid="30"/>
                                            </p:tgtEl>
                                            <p:attrNameLst>
                                              <p:attrName>ppt_x</p:attrName>
                                            </p:attrNameLst>
                                          </p:cBhvr>
                                          <p:tavLst>
                                            <p:tav tm="0">
                                              <p:val>
                                                <p:strVal val="#ppt_x"/>
                                              </p:val>
                                            </p:tav>
                                            <p:tav tm="100000">
                                              <p:val>
                                                <p:strVal val="#ppt_x"/>
                                              </p:val>
                                            </p:tav>
                                          </p:tavLst>
                                        </p:anim>
                                        <p:anim calcmode="lin" valueType="num">
                                          <p:cBhvr>
                                            <p:cTn id="24" dur="2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8" grpId="1" animBg="1"/>
          <p:bldP spid="29" grpId="0"/>
          <p:bldP spid="30"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4" name="Group 1954"/>
          <p:cNvGrpSpPr/>
          <p:nvPr/>
        </p:nvGrpSpPr>
        <p:grpSpPr>
          <a:xfrm>
            <a:off x="5693165" y="2208918"/>
            <a:ext cx="1472421" cy="3834639"/>
            <a:chOff x="-15232" y="2"/>
            <a:chExt cx="2792299" cy="7272008"/>
          </a:xfrm>
          <a:effectLst/>
        </p:grpSpPr>
        <p:sp>
          <p:nvSpPr>
            <p:cNvPr id="1939" name="Shape 1939"/>
            <p:cNvSpPr/>
            <p:nvPr/>
          </p:nvSpPr>
          <p:spPr>
            <a:xfrm>
              <a:off x="-15232" y="4931767"/>
              <a:ext cx="2792299" cy="241108"/>
            </a:xfrm>
            <a:custGeom>
              <a:avLst/>
              <a:gdLst>
                <a:gd name="connsiteX0" fmla="*/ 0 w 21600"/>
                <a:gd name="connsiteY0" fmla="*/ 19914 h 28790"/>
                <a:gd name="connsiteX1" fmla="*/ 3498 w 21600"/>
                <a:gd name="connsiteY1" fmla="*/ 0 h 28790"/>
                <a:gd name="connsiteX2" fmla="*/ 21600 w 21600"/>
                <a:gd name="connsiteY2" fmla="*/ 0 h 28790"/>
                <a:gd name="connsiteX3" fmla="*/ 16483 w 21600"/>
                <a:gd name="connsiteY3" fmla="*/ 28790 h 28790"/>
                <a:gd name="connsiteX4" fmla="*/ 0 w 21600"/>
                <a:gd name="connsiteY4" fmla="*/ 19914 h 28790"/>
                <a:gd name="connsiteX0" fmla="*/ 0 w 21976"/>
                <a:gd name="connsiteY0" fmla="*/ 21352 h 28790"/>
                <a:gd name="connsiteX1" fmla="*/ 3874 w 21976"/>
                <a:gd name="connsiteY1" fmla="*/ 0 h 28790"/>
                <a:gd name="connsiteX2" fmla="*/ 21976 w 21976"/>
                <a:gd name="connsiteY2" fmla="*/ 0 h 28790"/>
                <a:gd name="connsiteX3" fmla="*/ 16859 w 21976"/>
                <a:gd name="connsiteY3" fmla="*/ 28790 h 28790"/>
                <a:gd name="connsiteX4" fmla="*/ 0 w 21976"/>
                <a:gd name="connsiteY4" fmla="*/ 21352 h 28790"/>
                <a:gd name="connsiteX0" fmla="*/ 0 w 21788"/>
                <a:gd name="connsiteY0" fmla="*/ 21352 h 28790"/>
                <a:gd name="connsiteX1" fmla="*/ 3686 w 21788"/>
                <a:gd name="connsiteY1" fmla="*/ 0 h 28790"/>
                <a:gd name="connsiteX2" fmla="*/ 21788 w 21788"/>
                <a:gd name="connsiteY2" fmla="*/ 0 h 28790"/>
                <a:gd name="connsiteX3" fmla="*/ 16671 w 21788"/>
                <a:gd name="connsiteY3" fmla="*/ 28790 h 28790"/>
                <a:gd name="connsiteX4" fmla="*/ 0 w 21788"/>
                <a:gd name="connsiteY4" fmla="*/ 21352 h 2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8" h="28790" extrusionOk="0">
                  <a:moveTo>
                    <a:pt x="0" y="21352"/>
                  </a:moveTo>
                  <a:lnTo>
                    <a:pt x="3686" y="0"/>
                  </a:lnTo>
                  <a:lnTo>
                    <a:pt x="21788" y="0"/>
                  </a:lnTo>
                  <a:lnTo>
                    <a:pt x="16671" y="28790"/>
                  </a:lnTo>
                  <a:lnTo>
                    <a:pt x="0" y="21352"/>
                  </a:ln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0" name="Shape 1940"/>
            <p:cNvSpPr/>
            <p:nvPr/>
          </p:nvSpPr>
          <p:spPr>
            <a:xfrm>
              <a:off x="2065600" y="4939639"/>
              <a:ext cx="711467" cy="2332371"/>
            </a:xfrm>
            <a:custGeom>
              <a:avLst/>
              <a:gdLst/>
              <a:ahLst/>
              <a:cxnLst>
                <a:cxn ang="0">
                  <a:pos x="wd2" y="hd2"/>
                </a:cxn>
                <a:cxn ang="5400000">
                  <a:pos x="wd2" y="hd2"/>
                </a:cxn>
                <a:cxn ang="10800000">
                  <a:pos x="wd2" y="hd2"/>
                </a:cxn>
                <a:cxn ang="16200000">
                  <a:pos x="wd2" y="hd2"/>
                </a:cxn>
              </a:cxnLst>
              <a:rect l="0" t="0" r="r" b="b"/>
              <a:pathLst>
                <a:path w="21600" h="21600" extrusionOk="0">
                  <a:moveTo>
                    <a:pt x="0" y="2074"/>
                  </a:moveTo>
                  <a:lnTo>
                    <a:pt x="0" y="21600"/>
                  </a:lnTo>
                  <a:lnTo>
                    <a:pt x="21600" y="20126"/>
                  </a:lnTo>
                  <a:lnTo>
                    <a:pt x="20821" y="0"/>
                  </a:lnTo>
                  <a:lnTo>
                    <a:pt x="0" y="2074"/>
                  </a:ln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1" name="Shape 1941"/>
            <p:cNvSpPr/>
            <p:nvPr/>
          </p:nvSpPr>
          <p:spPr>
            <a:xfrm>
              <a:off x="8864" y="5112663"/>
              <a:ext cx="2054675" cy="2159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378"/>
                  </a:lnTo>
                  <a:lnTo>
                    <a:pt x="0" y="0"/>
                  </a:lnTo>
                  <a:close/>
                </a:path>
              </a:pathLst>
            </a:custGeom>
            <a:solidFill>
              <a:schemeClr val="accent4"/>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3600">
                  <a:solidFill>
                    <a:srgbClr val="FFFFFF"/>
                  </a:solidFill>
                </a:defRPr>
              </a:lvl1pPr>
            </a:lstStyle>
            <a:p>
              <a:pPr lvl="0">
                <a:lnSpc>
                  <a:spcPct val="120000"/>
                </a:lnSpc>
                <a:defRPr sz="1800">
                  <a:solidFill>
                    <a:srgbClr val="000000"/>
                  </a:solidFill>
                </a:defRPr>
              </a:pPr>
              <a:endParaRPr sz="189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2" name="Shape 1942"/>
            <p:cNvSpPr/>
            <p:nvPr/>
          </p:nvSpPr>
          <p:spPr>
            <a:xfrm>
              <a:off x="202234" y="3131733"/>
              <a:ext cx="2306485" cy="669103"/>
            </a:xfrm>
            <a:custGeom>
              <a:avLst/>
              <a:gdLst>
                <a:gd name="connsiteX0" fmla="*/ 0 w 21826"/>
                <a:gd name="connsiteY0" fmla="*/ 16789 h 21600"/>
                <a:gd name="connsiteX1" fmla="*/ 10166 w 21826"/>
                <a:gd name="connsiteY1" fmla="*/ 0 h 21600"/>
                <a:gd name="connsiteX2" fmla="*/ 21826 w 21826"/>
                <a:gd name="connsiteY2" fmla="*/ 10320 h 21600"/>
                <a:gd name="connsiteX3" fmla="*/ 13044 w 21826"/>
                <a:gd name="connsiteY3" fmla="*/ 21600 h 21600"/>
                <a:gd name="connsiteX4" fmla="*/ 0 w 21826"/>
                <a:gd name="connsiteY4" fmla="*/ 16789 h 21600"/>
                <a:gd name="connsiteX0" fmla="*/ 0 w 20924"/>
                <a:gd name="connsiteY0" fmla="*/ 16789 h 21600"/>
                <a:gd name="connsiteX1" fmla="*/ 10166 w 20924"/>
                <a:gd name="connsiteY1" fmla="*/ 0 h 21600"/>
                <a:gd name="connsiteX2" fmla="*/ 20924 w 20924"/>
                <a:gd name="connsiteY2" fmla="*/ 9973 h 21600"/>
                <a:gd name="connsiteX3" fmla="*/ 13044 w 20924"/>
                <a:gd name="connsiteY3" fmla="*/ 21600 h 21600"/>
                <a:gd name="connsiteX4" fmla="*/ 0 w 20924"/>
                <a:gd name="connsiteY4" fmla="*/ 16789 h 21600"/>
                <a:gd name="connsiteX0" fmla="*/ 0 w 21037"/>
                <a:gd name="connsiteY0" fmla="*/ 16789 h 21600"/>
                <a:gd name="connsiteX1" fmla="*/ 10166 w 21037"/>
                <a:gd name="connsiteY1" fmla="*/ 0 h 21600"/>
                <a:gd name="connsiteX2" fmla="*/ 21037 w 21037"/>
                <a:gd name="connsiteY2" fmla="*/ 11707 h 21600"/>
                <a:gd name="connsiteX3" fmla="*/ 13044 w 21037"/>
                <a:gd name="connsiteY3" fmla="*/ 21600 h 21600"/>
                <a:gd name="connsiteX4" fmla="*/ 0 w 21037"/>
                <a:gd name="connsiteY4" fmla="*/ 16789 h 21600"/>
                <a:gd name="connsiteX0" fmla="*/ 0 w 21037"/>
                <a:gd name="connsiteY0" fmla="*/ 15054 h 21600"/>
                <a:gd name="connsiteX1" fmla="*/ 10166 w 21037"/>
                <a:gd name="connsiteY1" fmla="*/ 0 h 21600"/>
                <a:gd name="connsiteX2" fmla="*/ 21037 w 21037"/>
                <a:gd name="connsiteY2" fmla="*/ 11707 h 21600"/>
                <a:gd name="connsiteX3" fmla="*/ 13044 w 21037"/>
                <a:gd name="connsiteY3" fmla="*/ 21600 h 21600"/>
                <a:gd name="connsiteX4" fmla="*/ 0 w 21037"/>
                <a:gd name="connsiteY4" fmla="*/ 15054 h 21600"/>
                <a:gd name="connsiteX0" fmla="*/ 0 w 21037"/>
                <a:gd name="connsiteY0" fmla="*/ 15748 h 21600"/>
                <a:gd name="connsiteX1" fmla="*/ 10166 w 21037"/>
                <a:gd name="connsiteY1" fmla="*/ 0 h 21600"/>
                <a:gd name="connsiteX2" fmla="*/ 21037 w 21037"/>
                <a:gd name="connsiteY2" fmla="*/ 11707 h 21600"/>
                <a:gd name="connsiteX3" fmla="*/ 13044 w 21037"/>
                <a:gd name="connsiteY3" fmla="*/ 21600 h 21600"/>
                <a:gd name="connsiteX4" fmla="*/ 0 w 21037"/>
                <a:gd name="connsiteY4" fmla="*/ 15748 h 21600"/>
                <a:gd name="connsiteX0" fmla="*/ 0 w 20924"/>
                <a:gd name="connsiteY0" fmla="*/ 15748 h 21600"/>
                <a:gd name="connsiteX1" fmla="*/ 10166 w 20924"/>
                <a:gd name="connsiteY1" fmla="*/ 0 h 21600"/>
                <a:gd name="connsiteX2" fmla="*/ 20924 w 20924"/>
                <a:gd name="connsiteY2" fmla="*/ 11360 h 21600"/>
                <a:gd name="connsiteX3" fmla="*/ 13044 w 20924"/>
                <a:gd name="connsiteY3" fmla="*/ 21600 h 21600"/>
                <a:gd name="connsiteX4" fmla="*/ 0 w 20924"/>
                <a:gd name="connsiteY4" fmla="*/ 15748 h 21600"/>
                <a:gd name="connsiteX0" fmla="*/ 0 w 21601"/>
                <a:gd name="connsiteY0" fmla="*/ 15748 h 21600"/>
                <a:gd name="connsiteX1" fmla="*/ 10166 w 21601"/>
                <a:gd name="connsiteY1" fmla="*/ 0 h 21600"/>
                <a:gd name="connsiteX2" fmla="*/ 21601 w 21601"/>
                <a:gd name="connsiteY2" fmla="*/ 9805 h 21600"/>
                <a:gd name="connsiteX3" fmla="*/ 13044 w 21601"/>
                <a:gd name="connsiteY3" fmla="*/ 21600 h 21600"/>
                <a:gd name="connsiteX4" fmla="*/ 0 w 21601"/>
                <a:gd name="connsiteY4" fmla="*/ 15748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1" h="21600" extrusionOk="0">
                  <a:moveTo>
                    <a:pt x="0" y="15748"/>
                  </a:moveTo>
                  <a:lnTo>
                    <a:pt x="10166" y="0"/>
                  </a:lnTo>
                  <a:lnTo>
                    <a:pt x="21601" y="9805"/>
                  </a:lnTo>
                  <a:lnTo>
                    <a:pt x="13044" y="21600"/>
                  </a:lnTo>
                  <a:lnTo>
                    <a:pt x="0" y="15748"/>
                  </a:lnTo>
                  <a:close/>
                </a:path>
              </a:pathLst>
            </a:custGeom>
            <a:solidFill>
              <a:schemeClr val="accent3">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3" name="Shape 1943"/>
            <p:cNvSpPr/>
            <p:nvPr/>
          </p:nvSpPr>
          <p:spPr>
            <a:xfrm>
              <a:off x="1608071" y="3438591"/>
              <a:ext cx="924588" cy="1783219"/>
            </a:xfrm>
            <a:custGeom>
              <a:avLst/>
              <a:gdLst/>
              <a:ahLst/>
              <a:cxnLst>
                <a:cxn ang="0">
                  <a:pos x="wd2" y="hd2"/>
                </a:cxn>
                <a:cxn ang="5400000">
                  <a:pos x="wd2" y="hd2"/>
                </a:cxn>
                <a:cxn ang="10800000">
                  <a:pos x="wd2" y="hd2"/>
                </a:cxn>
                <a:cxn ang="16200000">
                  <a:pos x="wd2" y="hd2"/>
                </a:cxn>
              </a:cxnLst>
              <a:rect l="0" t="0" r="r" b="b"/>
              <a:pathLst>
                <a:path w="21600" h="21600" extrusionOk="0">
                  <a:moveTo>
                    <a:pt x="0" y="4361"/>
                  </a:moveTo>
                  <a:lnTo>
                    <a:pt x="21013" y="0"/>
                  </a:lnTo>
                  <a:lnTo>
                    <a:pt x="21600" y="16852"/>
                  </a:lnTo>
                  <a:lnTo>
                    <a:pt x="755" y="21600"/>
                  </a:lnTo>
                  <a:lnTo>
                    <a:pt x="0" y="4361"/>
                  </a:lnTo>
                  <a:close/>
                </a:path>
              </a:pathLst>
            </a:custGeom>
            <a:solidFill>
              <a:schemeClr val="accent3">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4" name="Shape 1944"/>
            <p:cNvSpPr/>
            <p:nvPr/>
          </p:nvSpPr>
          <p:spPr>
            <a:xfrm>
              <a:off x="147373" y="1329332"/>
              <a:ext cx="2255745" cy="498643"/>
            </a:xfrm>
            <a:custGeom>
              <a:avLst/>
              <a:gdLst/>
              <a:ahLst/>
              <a:cxnLst>
                <a:cxn ang="0">
                  <a:pos x="wd2" y="hd2"/>
                </a:cxn>
                <a:cxn ang="5400000">
                  <a:pos x="wd2" y="hd2"/>
                </a:cxn>
                <a:cxn ang="10800000">
                  <a:pos x="wd2" y="hd2"/>
                </a:cxn>
                <a:cxn ang="16200000">
                  <a:pos x="wd2" y="hd2"/>
                </a:cxn>
              </a:cxnLst>
              <a:rect l="0" t="0" r="r" b="b"/>
              <a:pathLst>
                <a:path w="21600" h="21600" extrusionOk="0">
                  <a:moveTo>
                    <a:pt x="0" y="10189"/>
                  </a:moveTo>
                  <a:lnTo>
                    <a:pt x="13958" y="0"/>
                  </a:lnTo>
                  <a:lnTo>
                    <a:pt x="21600" y="15053"/>
                  </a:lnTo>
                  <a:lnTo>
                    <a:pt x="6771" y="21600"/>
                  </a:lnTo>
                  <a:lnTo>
                    <a:pt x="0" y="10189"/>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5" name="Shape 1945"/>
            <p:cNvSpPr/>
            <p:nvPr/>
          </p:nvSpPr>
          <p:spPr>
            <a:xfrm>
              <a:off x="89271" y="1559189"/>
              <a:ext cx="762093" cy="1823872"/>
            </a:xfrm>
            <a:custGeom>
              <a:avLst/>
              <a:gdLst/>
              <a:ahLst/>
              <a:cxnLst>
                <a:cxn ang="0">
                  <a:pos x="wd2" y="hd2"/>
                </a:cxn>
                <a:cxn ang="5400000">
                  <a:pos x="wd2" y="hd2"/>
                </a:cxn>
                <a:cxn ang="10800000">
                  <a:pos x="wd2" y="hd2"/>
                </a:cxn>
                <a:cxn ang="16200000">
                  <a:pos x="wd2" y="hd2"/>
                </a:cxn>
              </a:cxnLst>
              <a:rect l="0" t="0" r="r" b="b"/>
              <a:pathLst>
                <a:path w="21600" h="21600" extrusionOk="0">
                  <a:moveTo>
                    <a:pt x="709" y="0"/>
                  </a:moveTo>
                  <a:lnTo>
                    <a:pt x="21474" y="3120"/>
                  </a:lnTo>
                  <a:lnTo>
                    <a:pt x="21600" y="21600"/>
                  </a:lnTo>
                  <a:lnTo>
                    <a:pt x="0" y="19552"/>
                  </a:lnTo>
                  <a:lnTo>
                    <a:pt x="709" y="0"/>
                  </a:lnTo>
                  <a:close/>
                </a:path>
              </a:pathLst>
            </a:custGeom>
            <a:solidFill>
              <a:schemeClr val="accent2">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 name="Shape 1946"/>
            <p:cNvSpPr/>
            <p:nvPr/>
          </p:nvSpPr>
          <p:spPr>
            <a:xfrm>
              <a:off x="847262" y="1669653"/>
              <a:ext cx="1574602" cy="1727521"/>
            </a:xfrm>
            <a:custGeom>
              <a:avLst/>
              <a:gdLst/>
              <a:ahLst/>
              <a:cxnLst>
                <a:cxn ang="0">
                  <a:pos x="wd2" y="hd2"/>
                </a:cxn>
                <a:cxn ang="5400000">
                  <a:pos x="wd2" y="hd2"/>
                </a:cxn>
                <a:cxn ang="10800000">
                  <a:pos x="wd2" y="hd2"/>
                </a:cxn>
                <a:cxn ang="16200000">
                  <a:pos x="wd2" y="hd2"/>
                </a:cxn>
              </a:cxnLst>
              <a:rect l="0" t="0" r="r" b="b"/>
              <a:pathLst>
                <a:path w="21600" h="21600" extrusionOk="0">
                  <a:moveTo>
                    <a:pt x="21374" y="0"/>
                  </a:moveTo>
                  <a:lnTo>
                    <a:pt x="0" y="1984"/>
                  </a:lnTo>
                  <a:lnTo>
                    <a:pt x="0" y="21600"/>
                  </a:lnTo>
                  <a:lnTo>
                    <a:pt x="21600" y="20291"/>
                  </a:lnTo>
                  <a:lnTo>
                    <a:pt x="21374" y="0"/>
                  </a:ln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 name="Shape 1947"/>
            <p:cNvSpPr/>
            <p:nvPr/>
          </p:nvSpPr>
          <p:spPr>
            <a:xfrm>
              <a:off x="594121" y="132"/>
              <a:ext cx="1431021" cy="1616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620" y="21600"/>
                  </a:lnTo>
                  <a:lnTo>
                    <a:pt x="0" y="0"/>
                  </a:ln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8" name="Shape 1948"/>
            <p:cNvSpPr/>
            <p:nvPr/>
          </p:nvSpPr>
          <p:spPr>
            <a:xfrm>
              <a:off x="1993238" y="2"/>
              <a:ext cx="516204" cy="1600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48"/>
                  </a:lnTo>
                  <a:lnTo>
                    <a:pt x="21600" y="19119"/>
                  </a:lnTo>
                  <a:lnTo>
                    <a:pt x="740" y="21600"/>
                  </a:lnTo>
                  <a:lnTo>
                    <a:pt x="0" y="0"/>
                  </a:lnTo>
                  <a:close/>
                </a:path>
              </a:pathLst>
            </a:custGeom>
            <a:solidFill>
              <a:schemeClr val="accent1">
                <a:lumMod val="75000"/>
              </a:schemeClr>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9" name="Shape 1949"/>
            <p:cNvSpPr/>
            <p:nvPr/>
          </p:nvSpPr>
          <p:spPr>
            <a:xfrm>
              <a:off x="226351" y="3620161"/>
              <a:ext cx="1415257" cy="16220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36"/>
                  </a:lnTo>
                  <a:lnTo>
                    <a:pt x="21600" y="21600"/>
                  </a:lnTo>
                  <a:lnTo>
                    <a:pt x="21408" y="2206"/>
                  </a:lnTo>
                  <a:lnTo>
                    <a:pt x="0" y="0"/>
                  </a:lnTo>
                  <a:close/>
                </a:path>
              </a:pathLst>
            </a:cu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189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50" name="Shape 1950"/>
            <p:cNvSpPr/>
            <p:nvPr/>
          </p:nvSpPr>
          <p:spPr>
            <a:xfrm>
              <a:off x="867976" y="472983"/>
              <a:ext cx="123" cy="6707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000">
                  <a:solidFill>
                    <a:srgbClr val="F9FAFC"/>
                  </a:solidFill>
                  <a:latin typeface="STIXGeneral-Bold"/>
                  <a:ea typeface="STIXGeneral-Bold"/>
                  <a:cs typeface="STIXGeneral-Bold"/>
                  <a:sym typeface="STIXGeneral-Bold"/>
                </a:defRPr>
              </a:lvl1pPr>
            </a:lstStyle>
            <a:p>
              <a:pPr lvl="0">
                <a:lnSpc>
                  <a:spcPct val="120000"/>
                </a:lnSpc>
                <a:defRPr sz="1800">
                  <a:solidFill>
                    <a:srgbClr val="000000"/>
                  </a:solidFill>
                </a:defRPr>
              </a:pPr>
              <a:endParaRPr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51" name="Shape 1951"/>
            <p:cNvSpPr/>
            <p:nvPr/>
          </p:nvSpPr>
          <p:spPr>
            <a:xfrm>
              <a:off x="1140210" y="2198047"/>
              <a:ext cx="123" cy="6707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000">
                  <a:solidFill>
                    <a:srgbClr val="F9FAFC"/>
                  </a:solidFill>
                  <a:latin typeface="STIXGeneral-Bold"/>
                  <a:ea typeface="STIXGeneral-Bold"/>
                  <a:cs typeface="STIXGeneral-Bold"/>
                  <a:sym typeface="STIXGeneral-Bold"/>
                </a:defRPr>
              </a:lvl1pPr>
            </a:lstStyle>
            <a:p>
              <a:pPr lvl="0">
                <a:lnSpc>
                  <a:spcPct val="120000"/>
                </a:lnSpc>
                <a:defRPr sz="1800">
                  <a:solidFill>
                    <a:srgbClr val="000000"/>
                  </a:solidFill>
                </a:defRPr>
              </a:pPr>
              <a:endParaRPr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52" name="Shape 1952"/>
            <p:cNvSpPr/>
            <p:nvPr/>
          </p:nvSpPr>
          <p:spPr>
            <a:xfrm>
              <a:off x="432582" y="4122815"/>
              <a:ext cx="123" cy="6707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000">
                  <a:solidFill>
                    <a:srgbClr val="F9FAFC"/>
                  </a:solidFill>
                  <a:latin typeface="STIXGeneral-Bold"/>
                  <a:ea typeface="STIXGeneral-Bold"/>
                  <a:cs typeface="STIXGeneral-Bold"/>
                  <a:sym typeface="STIXGeneral-Bold"/>
                </a:defRPr>
              </a:lvl1pPr>
            </a:lstStyle>
            <a:p>
              <a:pPr lvl="0">
                <a:lnSpc>
                  <a:spcPct val="120000"/>
                </a:lnSpc>
                <a:defRPr sz="1800">
                  <a:solidFill>
                    <a:srgbClr val="000000"/>
                  </a:solidFill>
                </a:defRPr>
              </a:pPr>
              <a:endParaRPr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53" name="Shape 1953"/>
            <p:cNvSpPr/>
            <p:nvPr/>
          </p:nvSpPr>
          <p:spPr>
            <a:xfrm>
              <a:off x="534804" y="5862498"/>
              <a:ext cx="123" cy="6707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000">
                  <a:solidFill>
                    <a:srgbClr val="F9FAFC"/>
                  </a:solidFill>
                  <a:latin typeface="STIXGeneral-Bold"/>
                  <a:ea typeface="STIXGeneral-Bold"/>
                  <a:cs typeface="STIXGeneral-Bold"/>
                  <a:sym typeface="STIXGeneral-Bold"/>
                </a:defRPr>
              </a:lvl1pPr>
            </a:lstStyle>
            <a:p>
              <a:pPr lvl="0">
                <a:lnSpc>
                  <a:spcPct val="120000"/>
                </a:lnSpc>
                <a:defRPr sz="1800">
                  <a:solidFill>
                    <a:srgbClr val="000000"/>
                  </a:solidFill>
                </a:defRPr>
              </a:pPr>
              <a:endParaRPr sz="2109"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Rectangle 50"/>
          <p:cNvSpPr/>
          <p:nvPr/>
        </p:nvSpPr>
        <p:spPr>
          <a:xfrm>
            <a:off x="3311407" y="5403918"/>
            <a:ext cx="2207044" cy="134139"/>
          </a:xfrm>
          <a:prstGeom prst="rect">
            <a:avLst/>
          </a:prstGeom>
        </p:spPr>
        <p:txBody>
          <a:bodyPr wrap="square" lIns="0" tIns="0" rIns="0" bIns="0">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1460823" y="178576"/>
            <a:ext cx="10009111" cy="565604"/>
          </a:xfrm>
          <a:prstGeom prst="rect">
            <a:avLst/>
          </a:prstGeom>
          <a:noFill/>
        </p:spPr>
        <p:txBody>
          <a:bodyPr wrap="square" rtlCol="0" anchor="ctr">
            <a:spAutoFit/>
          </a:bodyPr>
          <a:lstStyle/>
          <a:p>
            <a:pPr algn="ctr">
              <a:lnSpc>
                <a:spcPct val="120000"/>
              </a:lnSpc>
              <a:spcBef>
                <a:spcPts val="0"/>
              </a:spcBef>
              <a:spcAft>
                <a:spcPts val="0"/>
              </a:spcAft>
            </a:pPr>
            <a:r>
              <a:rPr lang="en-US" altLang="zh-CN" sz="2800"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rPr>
              <a:t>Future Data Analytics Trends for Changing Banking</a:t>
            </a:r>
            <a:endParaRPr lang="en-US" altLang="zh-CN" sz="4400" b="1" dirty="0">
              <a:solidFill>
                <a:schemeClr val="accent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28" name="Content Placeholder 8">
            <a:extLst>
              <a:ext uri="{FF2B5EF4-FFF2-40B4-BE49-F238E27FC236}">
                <a16:creationId xmlns:a16="http://schemas.microsoft.com/office/drawing/2014/main" id="{3E9CD1AB-E669-4E0C-8370-F271A7C003E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706884" y="3563255"/>
            <a:ext cx="4711249" cy="2171892"/>
          </a:xfrm>
          <a:prstGeom prst="rect">
            <a:avLst/>
          </a:prstGeom>
          <a:effectLst>
            <a:softEdge rad="127000"/>
          </a:effectLst>
        </p:spPr>
      </p:pic>
      <p:pic>
        <p:nvPicPr>
          <p:cNvPr id="29" name="Picture 10">
            <a:extLst>
              <a:ext uri="{FF2B5EF4-FFF2-40B4-BE49-F238E27FC236}">
                <a16:creationId xmlns:a16="http://schemas.microsoft.com/office/drawing/2014/main" id="{5AC57524-142A-4210-B8A8-39506851B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66" y="3554606"/>
            <a:ext cx="5291575" cy="2169044"/>
          </a:xfrm>
          <a:prstGeom prst="rect">
            <a:avLst/>
          </a:prstGeom>
          <a:ln>
            <a:noFill/>
          </a:ln>
          <a:effectLst>
            <a:softEdge rad="63500"/>
          </a:effectLst>
        </p:spPr>
      </p:pic>
      <p:sp>
        <p:nvSpPr>
          <p:cNvPr id="30" name="TextBox 15">
            <a:extLst>
              <a:ext uri="{FF2B5EF4-FFF2-40B4-BE49-F238E27FC236}">
                <a16:creationId xmlns:a16="http://schemas.microsoft.com/office/drawing/2014/main" id="{8334561D-9DB5-4121-9952-4C19160B6FF5}"/>
              </a:ext>
            </a:extLst>
          </p:cNvPr>
          <p:cNvSpPr txBox="1"/>
          <p:nvPr/>
        </p:nvSpPr>
        <p:spPr>
          <a:xfrm>
            <a:off x="7762238" y="2307676"/>
            <a:ext cx="4702248" cy="646331"/>
          </a:xfrm>
          <a:prstGeom prst="rect">
            <a:avLst/>
          </a:prstGeom>
          <a:noFill/>
        </p:spPr>
        <p:txBody>
          <a:bodyPr wrap="square" rtlCol="0">
            <a:spAutoFit/>
          </a:bodyPr>
          <a:lstStyle/>
          <a:p>
            <a:r>
              <a:rPr lang="en-GB" dirty="0"/>
              <a:t>Banks’ adoption of improved data governance practices</a:t>
            </a:r>
          </a:p>
        </p:txBody>
      </p:sp>
      <p:sp>
        <p:nvSpPr>
          <p:cNvPr id="31" name="TextBox 14">
            <a:extLst>
              <a:ext uri="{FF2B5EF4-FFF2-40B4-BE49-F238E27FC236}">
                <a16:creationId xmlns:a16="http://schemas.microsoft.com/office/drawing/2014/main" id="{663E1D9D-D151-4624-94A0-B8AE70B7D528}"/>
              </a:ext>
            </a:extLst>
          </p:cNvPr>
          <p:cNvSpPr txBox="1"/>
          <p:nvPr/>
        </p:nvSpPr>
        <p:spPr>
          <a:xfrm>
            <a:off x="731907" y="2277694"/>
            <a:ext cx="4343291" cy="706296"/>
          </a:xfrm>
          <a:prstGeom prst="rect">
            <a:avLst/>
          </a:prstGeom>
          <a:noFill/>
        </p:spPr>
        <p:txBody>
          <a:bodyPr wrap="square" rtlCol="0">
            <a:spAutoFit/>
          </a:bodyPr>
          <a:lstStyle/>
          <a:p>
            <a:r>
              <a:rPr lang="en-GB" sz="2000" dirty="0"/>
              <a:t>Banks’ current adoption of advanced data science tools</a:t>
            </a:r>
          </a:p>
        </p:txBody>
      </p:sp>
    </p:spTree>
    <p:extLst>
      <p:ext uri="{BB962C8B-B14F-4D97-AF65-F5344CB8AC3E}">
        <p14:creationId xmlns:p14="http://schemas.microsoft.com/office/powerpoint/2010/main" val="257987379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1954"/>
                                        </p:tgtEl>
                                        <p:attrNameLst>
                                          <p:attrName>style.visibility</p:attrName>
                                        </p:attrNameLst>
                                      </p:cBhvr>
                                      <p:to>
                                        <p:strVal val="visible"/>
                                      </p:to>
                                    </p:set>
                                    <p:anim calcmode="lin" valueType="num">
                                      <p:cBhvr>
                                        <p:cTn id="7" dur="750" fill="hold"/>
                                        <p:tgtEl>
                                          <p:spTgt spid="1954"/>
                                        </p:tgtEl>
                                        <p:attrNameLst>
                                          <p:attrName>ppt_w</p:attrName>
                                        </p:attrNameLst>
                                      </p:cBhvr>
                                      <p:tavLst>
                                        <p:tav tm="0">
                                          <p:val>
                                            <p:fltVal val="0"/>
                                          </p:val>
                                        </p:tav>
                                        <p:tav tm="100000">
                                          <p:val>
                                            <p:strVal val="#ppt_w"/>
                                          </p:val>
                                        </p:tav>
                                      </p:tavLst>
                                    </p:anim>
                                    <p:anim calcmode="lin" valueType="num">
                                      <p:cBhvr>
                                        <p:cTn id="8" dur="750" fill="hold"/>
                                        <p:tgtEl>
                                          <p:spTgt spid="1954"/>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4" grpId="0" advAuto="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5D1673FE-9D02-45C1-9D8A-742902DE5B5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273"/>
</p:tagLst>
</file>

<file path=ppt/theme/theme1.xml><?xml version="1.0" encoding="utf-8"?>
<a:theme xmlns:a="http://schemas.openxmlformats.org/drawingml/2006/main" name="第一PPT，www.1ppt.com">
  <a:themeElements>
    <a:clrScheme name="自定义 141">
      <a:dk1>
        <a:sysClr val="windowText" lastClr="000000"/>
      </a:dk1>
      <a:lt1>
        <a:sysClr val="window" lastClr="FFFFFF"/>
      </a:lt1>
      <a:dk2>
        <a:srgbClr val="44546A"/>
      </a:dk2>
      <a:lt2>
        <a:srgbClr val="E7E6E6"/>
      </a:lt2>
      <a:accent1>
        <a:srgbClr val="165D76"/>
      </a:accent1>
      <a:accent2>
        <a:srgbClr val="FE8D2F"/>
      </a:accent2>
      <a:accent3>
        <a:srgbClr val="165D76"/>
      </a:accent3>
      <a:accent4>
        <a:srgbClr val="FE8D2F"/>
      </a:accent4>
      <a:accent5>
        <a:srgbClr val="165D76"/>
      </a:accent5>
      <a:accent6>
        <a:srgbClr val="FE8D2F"/>
      </a:accent6>
      <a:hlink>
        <a:srgbClr val="165D76"/>
      </a:hlink>
      <a:folHlink>
        <a:srgbClr val="FE8D2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Words>
  <Application>Microsoft Macintosh PowerPoint</Application>
  <PresentationFormat>Custom</PresentationFormat>
  <Paragraphs>146</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Lato Regular</vt:lpstr>
      <vt:lpstr>微软雅黑</vt:lpstr>
      <vt:lpstr>宋体</vt:lpstr>
      <vt:lpstr>方正粗谭黑简体</vt:lpstr>
      <vt:lpstr>Arial</vt:lpstr>
      <vt:lpstr>Calibri</vt:lpstr>
      <vt:lpstr>Calibri Light</vt:lpstr>
      <vt:lpstr>STIXGeneral-Bold</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2019-05-13T02:07:38Z</dcterms:created>
  <dcterms:modified xsi:type="dcterms:W3CDTF">2020-07-08T20:46:57Z</dcterms:modified>
</cp:coreProperties>
</file>